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72" r:id="rId10"/>
    <p:sldId id="263" r:id="rId11"/>
    <p:sldId id="273" r:id="rId12"/>
    <p:sldId id="264" r:id="rId13"/>
    <p:sldId id="275" r:id="rId14"/>
    <p:sldId id="265" r:id="rId15"/>
    <p:sldId id="274" r:id="rId16"/>
    <p:sldId id="266" r:id="rId17"/>
    <p:sldId id="267" r:id="rId18"/>
    <p:sldId id="268" r:id="rId19"/>
    <p:sldId id="269" r:id="rId20"/>
  </p:sldIdLst>
  <p:sldSz cx="13004800" cy="9753600"/>
  <p:notesSz cx="6858000" cy="9144000"/>
  <p:defaultTextStyle>
    <a:lvl1pPr algn="ctr" defTabSz="584200">
      <a:defRPr sz="4000" i="1"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latin typeface="+mn-lt"/>
        <a:ea typeface="+mn-ea"/>
        <a:cs typeface="+mn-cs"/>
        <a:sym typeface="Hoefler Text"/>
      </a:defRPr>
    </a:lvl1pPr>
    <a:lvl2pPr indent="228600" algn="ctr" defTabSz="584200">
      <a:defRPr sz="4000" i="1"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latin typeface="+mn-lt"/>
        <a:ea typeface="+mn-ea"/>
        <a:cs typeface="+mn-cs"/>
        <a:sym typeface="Hoefler Text"/>
      </a:defRPr>
    </a:lvl2pPr>
    <a:lvl3pPr indent="457200" algn="ctr" defTabSz="584200">
      <a:defRPr sz="4000" i="1"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latin typeface="+mn-lt"/>
        <a:ea typeface="+mn-ea"/>
        <a:cs typeface="+mn-cs"/>
        <a:sym typeface="Hoefler Text"/>
      </a:defRPr>
    </a:lvl3pPr>
    <a:lvl4pPr indent="685800" algn="ctr" defTabSz="584200">
      <a:defRPr sz="4000" i="1"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latin typeface="+mn-lt"/>
        <a:ea typeface="+mn-ea"/>
        <a:cs typeface="+mn-cs"/>
        <a:sym typeface="Hoefler Text"/>
      </a:defRPr>
    </a:lvl4pPr>
    <a:lvl5pPr indent="914400" algn="ctr" defTabSz="584200">
      <a:defRPr sz="4000" i="1"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latin typeface="+mn-lt"/>
        <a:ea typeface="+mn-ea"/>
        <a:cs typeface="+mn-cs"/>
        <a:sym typeface="Hoefler Text"/>
      </a:defRPr>
    </a:lvl5pPr>
    <a:lvl6pPr indent="1143000" algn="ctr" defTabSz="584200">
      <a:defRPr sz="4000" i="1"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latin typeface="+mn-lt"/>
        <a:ea typeface="+mn-ea"/>
        <a:cs typeface="+mn-cs"/>
        <a:sym typeface="Hoefler Text"/>
      </a:defRPr>
    </a:lvl6pPr>
    <a:lvl7pPr indent="1371600" algn="ctr" defTabSz="584200">
      <a:defRPr sz="4000" i="1"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latin typeface="+mn-lt"/>
        <a:ea typeface="+mn-ea"/>
        <a:cs typeface="+mn-cs"/>
        <a:sym typeface="Hoefler Text"/>
      </a:defRPr>
    </a:lvl7pPr>
    <a:lvl8pPr indent="1600200" algn="ctr" defTabSz="584200">
      <a:defRPr sz="4000" i="1"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latin typeface="+mn-lt"/>
        <a:ea typeface="+mn-ea"/>
        <a:cs typeface="+mn-cs"/>
        <a:sym typeface="Hoefler Text"/>
      </a:defRPr>
    </a:lvl8pPr>
    <a:lvl9pPr indent="1828800" algn="ctr" defTabSz="584200">
      <a:defRPr sz="4000" i="1"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latin typeface="+mn-lt"/>
        <a:ea typeface="+mn-ea"/>
        <a:cs typeface="+mn-cs"/>
        <a:sym typeface="Hoefler Tex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8C8AF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E7E6E2">
              <a:alpha val="60000"/>
            </a:srgbClr>
          </a:solidFill>
        </a:fill>
      </a:tcStyle>
    </a:wholeTbl>
    <a:band2H>
      <a:tcTxStyle/>
      <a:tcStyle>
        <a:tcBdr/>
        <a:fill>
          <a:solidFill>
            <a:srgbClr val="B6BEC8">
              <a:alpha val="3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wholeTbl>
    <a:band2H>
      <a:tcTxStyle/>
      <a:tcStyle>
        <a:tcBdr/>
        <a:fill>
          <a:solidFill>
            <a:srgbClr val="CBCAB9">
              <a:alpha val="7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9E0">
              <a:alpha val="80000"/>
            </a:srgbClr>
          </a:solidFill>
        </a:fill>
      </a:tcStyle>
    </a:wholeTbl>
    <a:band2H>
      <a:tcTxStyle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wholeTbl>
    <a:band2H>
      <a:tcTxStyle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solidFill>
                <a:srgbClr val="5A5950"/>
              </a:solidFill>
              <a:prstDash val="solid"/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254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254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5" d="100"/>
          <a:sy n="135" d="100"/>
        </p:scale>
        <p:origin x="-984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34472167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ngBat_HD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8040" y="5264150"/>
            <a:ext cx="7408720" cy="3937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841500" y="2273300"/>
            <a:ext cx="9321800" cy="2819400"/>
          </a:xfrm>
          <a:prstGeom prst="rect">
            <a:avLst/>
          </a:prstGeom>
        </p:spPr>
        <p:txBody>
          <a:bodyPr anchor="b"/>
          <a:lstStyle>
            <a:lvl1pPr>
              <a:defRPr sz="76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6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841500" y="5905500"/>
            <a:ext cx="9321800" cy="140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1841500" y="6985000"/>
            <a:ext cx="9321800" cy="1231900"/>
          </a:xfrm>
          <a:prstGeom prst="rect">
            <a:avLst/>
          </a:prstGeom>
        </p:spPr>
        <p:txBody>
          <a:bodyPr/>
          <a:lstStyle>
            <a:lvl1pPr>
              <a:defRPr sz="76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6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1841500" y="8204200"/>
            <a:ext cx="93218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1270000" y="3771900"/>
            <a:ext cx="10464800" cy="2209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74700" y="2717800"/>
            <a:ext cx="6045200" cy="2438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74700" y="5168900"/>
            <a:ext cx="6045200" cy="2755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1270000" y="825500"/>
            <a:ext cx="10464800" cy="81026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3"/>
              </a:buBlip>
              <a:defRPr sz="4200"/>
            </a:lvl1pPr>
            <a:lvl2pPr marL="965200" indent="-482600">
              <a:spcBef>
                <a:spcPts val="3200"/>
              </a:spcBef>
              <a:buBlip>
                <a:blip r:embed="rId3"/>
              </a:buBlip>
              <a:defRPr sz="4200"/>
            </a:lvl2pPr>
            <a:lvl3pPr marL="1447800" indent="-482600">
              <a:spcBef>
                <a:spcPts val="3200"/>
              </a:spcBef>
              <a:buBlip>
                <a:blip r:embed="rId3"/>
              </a:buBlip>
              <a:defRPr sz="4200"/>
            </a:lvl3pPr>
            <a:lvl4pPr marL="1930400" indent="-482600">
              <a:spcBef>
                <a:spcPts val="3200"/>
              </a:spcBef>
              <a:buBlip>
                <a:blip r:embed="rId3"/>
              </a:buBlip>
              <a:defRPr sz="4200"/>
            </a:lvl4pPr>
            <a:lvl5pPr marL="2413000" indent="-482600">
              <a:spcBef>
                <a:spcPts val="3200"/>
              </a:spcBef>
              <a:buBlip>
                <a:blip r:embed="rId3"/>
              </a:buBlip>
              <a:defRPr sz="4200"/>
            </a:lvl5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42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  <a:effectLst/>
              </a:defRPr>
            </a:pPr>
            <a:r>
              <a:rPr sz="42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  <a:effectLst/>
              </a:defRPr>
            </a:pPr>
            <a:r>
              <a:rPr sz="42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  <a:effectLst/>
              </a:defRPr>
            </a:pPr>
            <a:r>
              <a:rPr sz="42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  <a:effectLst/>
              </a:defRPr>
            </a:pPr>
            <a:r>
              <a:rPr sz="42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70000" y="2984500"/>
            <a:ext cx="10464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4"/>
              </a:buBlip>
            </a:lvl1pPr>
            <a:lvl2pPr>
              <a:buBlip>
                <a:blip r:embed="rId14"/>
              </a:buBlip>
            </a:lvl2pPr>
            <a:lvl3pPr>
              <a:buBlip>
                <a:blip r:embed="rId14"/>
              </a:buBlip>
            </a:lvl3pPr>
            <a:lvl4pPr>
              <a:buBlip>
                <a:blip r:embed="rId14"/>
              </a:buBlip>
            </a:lvl4pPr>
            <a:lvl5pPr>
              <a:buBlip>
                <a:blip r:embed="rId14"/>
              </a:buBlip>
            </a:lvl5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xmlns:p14="http://schemas.microsoft.com/office/powerpoint/2010/main" spd="med"/>
  <p:txStyles>
    <p:titleStyle>
      <a:lvl1pPr algn="ctr" defTabSz="584200">
        <a:defRPr sz="68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1pPr>
      <a:lvl2pPr indent="228600" algn="ctr" defTabSz="584200">
        <a:defRPr sz="68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2pPr>
      <a:lvl3pPr indent="457200" algn="ctr" defTabSz="584200">
        <a:defRPr sz="68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3pPr>
      <a:lvl4pPr indent="685800" algn="ctr" defTabSz="584200">
        <a:defRPr sz="68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4pPr>
      <a:lvl5pPr indent="914400" algn="ctr" defTabSz="584200">
        <a:defRPr sz="68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5pPr>
      <a:lvl6pPr indent="1143000" algn="ctr" defTabSz="584200">
        <a:defRPr sz="68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6pPr>
      <a:lvl7pPr indent="1371600" algn="ctr" defTabSz="584200">
        <a:defRPr sz="68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7pPr>
      <a:lvl8pPr indent="1600200" algn="ctr" defTabSz="584200">
        <a:defRPr sz="68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8pPr>
      <a:lvl9pPr indent="1828800" algn="ctr" defTabSz="584200">
        <a:defRPr sz="68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9pPr>
    </p:titleStyle>
    <p:bodyStyle>
      <a:lvl1pPr marL="419100" indent="-419100" defTabSz="584200">
        <a:lnSpc>
          <a:spcPct val="120000"/>
        </a:lnSpc>
        <a:spcBef>
          <a:spcPts val="2800"/>
        </a:spcBef>
        <a:buSzPct val="50000"/>
        <a:buBlip>
          <a:blip r:embed="rId14"/>
        </a:buBlip>
        <a:defRPr sz="3600" i="1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1pPr>
      <a:lvl2pPr marL="838200" indent="-419100" defTabSz="584200">
        <a:lnSpc>
          <a:spcPct val="120000"/>
        </a:lnSpc>
        <a:spcBef>
          <a:spcPts val="2800"/>
        </a:spcBef>
        <a:buSzPct val="50000"/>
        <a:buBlip>
          <a:blip r:embed="rId14"/>
        </a:buBlip>
        <a:defRPr sz="3600" i="1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2pPr>
      <a:lvl3pPr marL="1257300" indent="-419100" defTabSz="584200">
        <a:lnSpc>
          <a:spcPct val="120000"/>
        </a:lnSpc>
        <a:spcBef>
          <a:spcPts val="2800"/>
        </a:spcBef>
        <a:buSzPct val="50000"/>
        <a:buBlip>
          <a:blip r:embed="rId14"/>
        </a:buBlip>
        <a:defRPr sz="3600" i="1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3pPr>
      <a:lvl4pPr marL="1676400" indent="-419100" defTabSz="584200">
        <a:lnSpc>
          <a:spcPct val="120000"/>
        </a:lnSpc>
        <a:spcBef>
          <a:spcPts val="2800"/>
        </a:spcBef>
        <a:buSzPct val="50000"/>
        <a:buBlip>
          <a:blip r:embed="rId14"/>
        </a:buBlip>
        <a:defRPr sz="3600" i="1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4pPr>
      <a:lvl5pPr marL="2095500" indent="-419100" defTabSz="584200">
        <a:lnSpc>
          <a:spcPct val="120000"/>
        </a:lnSpc>
        <a:spcBef>
          <a:spcPts val="2800"/>
        </a:spcBef>
        <a:buSzPct val="50000"/>
        <a:buBlip>
          <a:blip r:embed="rId14"/>
        </a:buBlip>
        <a:defRPr sz="3600" i="1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5pPr>
      <a:lvl6pPr marL="2514600" indent="-419100" defTabSz="584200">
        <a:lnSpc>
          <a:spcPct val="120000"/>
        </a:lnSpc>
        <a:spcBef>
          <a:spcPts val="2800"/>
        </a:spcBef>
        <a:buSzPct val="50000"/>
        <a:buBlip>
          <a:blip r:embed="rId14"/>
        </a:buBlip>
        <a:defRPr sz="3600" i="1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6pPr>
      <a:lvl7pPr marL="2933700" indent="-419100" defTabSz="584200">
        <a:lnSpc>
          <a:spcPct val="120000"/>
        </a:lnSpc>
        <a:spcBef>
          <a:spcPts val="2800"/>
        </a:spcBef>
        <a:buSzPct val="50000"/>
        <a:buBlip>
          <a:blip r:embed="rId14"/>
        </a:buBlip>
        <a:defRPr sz="3600" i="1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7pPr>
      <a:lvl8pPr marL="3352800" indent="-419100" defTabSz="584200">
        <a:lnSpc>
          <a:spcPct val="120000"/>
        </a:lnSpc>
        <a:spcBef>
          <a:spcPts val="2800"/>
        </a:spcBef>
        <a:buSzPct val="50000"/>
        <a:buBlip>
          <a:blip r:embed="rId14"/>
        </a:buBlip>
        <a:defRPr sz="3600" i="1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8pPr>
      <a:lvl9pPr marL="3771900" indent="-419100" defTabSz="584200">
        <a:lnSpc>
          <a:spcPct val="120000"/>
        </a:lnSpc>
        <a:spcBef>
          <a:spcPts val="2800"/>
        </a:spcBef>
        <a:buSzPct val="50000"/>
        <a:buBlip>
          <a:blip r:embed="rId14"/>
        </a:buBlip>
        <a:defRPr sz="3600" i="1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9pPr>
    </p:bodyStyle>
    <p:otherStyle>
      <a:lvl1pPr algn="ctr" defTabSz="584200">
        <a:defRPr sz="2000" b="1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1pPr>
      <a:lvl2pPr indent="228600" algn="ctr" defTabSz="584200">
        <a:defRPr sz="2000" b="1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2pPr>
      <a:lvl3pPr indent="457200" algn="ctr" defTabSz="584200">
        <a:defRPr sz="2000" b="1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3pPr>
      <a:lvl4pPr indent="685800" algn="ctr" defTabSz="584200">
        <a:defRPr sz="2000" b="1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4pPr>
      <a:lvl5pPr indent="914400" algn="ctr" defTabSz="584200">
        <a:defRPr sz="2000" b="1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5pPr>
      <a:lvl6pPr indent="1143000" algn="ctr" defTabSz="584200">
        <a:defRPr sz="2000" b="1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6pPr>
      <a:lvl7pPr indent="1371600" algn="ctr" defTabSz="584200">
        <a:defRPr sz="2000" b="1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7pPr>
      <a:lvl8pPr indent="1600200" algn="ctr" defTabSz="584200">
        <a:defRPr sz="2000" b="1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8pPr>
      <a:lvl9pPr indent="1828800" algn="ctr" defTabSz="584200">
        <a:defRPr sz="2000" b="1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Relationship Id="rId3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0000"/>
                <a:lumOff val="40000"/>
              </a:schemeClr>
            </a:gs>
            <a:gs pos="100000">
              <a:srgbClr val="FF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1841500" y="1612900"/>
            <a:ext cx="9321800" cy="28194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1800">
                <a:solidFill>
                  <a:srgbClr val="000000"/>
                </a:solidFill>
                <a:effectLst/>
              </a:defRPr>
            </a:pPr>
            <a:r>
              <a:rPr sz="7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/>
                <a:latin typeface="Matura MT Script Capitals"/>
                <a:cs typeface="Matura MT Script Capitals"/>
              </a:rPr>
              <a:t>America’s </a:t>
            </a:r>
            <a:r>
              <a:rPr sz="7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/>
                <a:latin typeface="Matura MT Script Capitals"/>
                <a:cs typeface="Matura MT Script Capitals"/>
              </a:rPr>
              <a:t>History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/>
                <a:latin typeface="Matura MT Script Capitals"/>
                <a:cs typeface="Matura MT Script Capitals"/>
              </a:rPr>
              <a:t/>
            </a:r>
            <a:b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/>
                <a:latin typeface="Matura MT Script Capitals"/>
                <a:cs typeface="Matura MT Script Capitals"/>
              </a:rPr>
            </a:br>
            <a:r>
              <a:rPr lang="en-US" sz="8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/>
                <a:latin typeface="Matura MT Script Capitals"/>
                <a:cs typeface="Matura MT Script Capitals"/>
              </a:rPr>
              <a:t>Chapter 27 </a:t>
            </a:r>
            <a:endParaRPr sz="7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/>
              <a:latin typeface="Matura MT Script Capitals"/>
              <a:cs typeface="Matura MT Script Capitals"/>
            </a:endParaRP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1841500" y="4756150"/>
            <a:ext cx="9321800" cy="1409700"/>
          </a:xfrm>
          <a:prstGeom prst="rect">
            <a:avLst/>
          </a:prstGeom>
        </p:spPr>
        <p:txBody>
          <a:bodyPr/>
          <a:lstStyle/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3400" i="1" dirty="0" smtClean="0">
                <a:solidFill>
                  <a:srgbClr val="1F497D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Civil Rights Movement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43991">
              <a:defRPr sz="5168">
                <a:effectLst>
                  <a:outerShdw blurRad="9652" dist="9652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 dirty="0">
                <a:solidFill>
                  <a:schemeClr val="bg1">
                    <a:lumMod val="75000"/>
                  </a:schemeClr>
                </a:solidFill>
                <a:effectLst>
                  <a:outerShdw blurRad="9652" dist="9652" dir="16200000" rotWithShape="0">
                    <a:srgbClr val="000000">
                      <a:alpha val="50000"/>
                    </a:srgbClr>
                  </a:outerShdw>
                </a:effectLst>
                <a:latin typeface="Matura MT Script Capitals"/>
                <a:cs typeface="Matura MT Script Capitals"/>
              </a:rPr>
              <a:t>Forging a Protest Movement, 1955 - 1965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xfrm>
            <a:off x="7638953" y="2794136"/>
            <a:ext cx="4629445" cy="614527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defTabSz="280415">
              <a:spcBef>
                <a:spcPts val="1300"/>
              </a:spcBef>
              <a:buSzPct val="110000"/>
              <a:buFont typeface="Wingdings" charset="2"/>
              <a:buChar char="q"/>
              <a:defRPr sz="1800" i="0">
                <a:solidFill>
                  <a:srgbClr val="000000"/>
                </a:solidFill>
                <a:effectLst/>
              </a:defRPr>
            </a:pPr>
            <a:r>
              <a:rPr sz="2000" dirty="0">
                <a:solidFill>
                  <a:srgbClr val="C13030"/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Legislating Civil Rights, 1963 - 1965</a:t>
            </a:r>
          </a:p>
          <a:p>
            <a:pPr marL="486918" lvl="1" indent="-285750" defTabSz="280415">
              <a:spcBef>
                <a:spcPts val="1300"/>
              </a:spcBef>
              <a:buSzPct val="110000"/>
              <a:buFont typeface="Wingdings" charset="2"/>
              <a:buChar char="u"/>
              <a:defRPr sz="1800" i="0">
                <a:solidFill>
                  <a:srgbClr val="000000"/>
                </a:solidFill>
                <a:effectLst/>
              </a:defRPr>
            </a:pPr>
            <a:r>
              <a:rPr sz="2000" dirty="0">
                <a:solidFill>
                  <a:srgbClr val="347DA3"/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Freedom Summer</a:t>
            </a:r>
          </a:p>
          <a:p>
            <a:pPr marL="688087" lvl="2" indent="-285750" defTabSz="280415">
              <a:spcBef>
                <a:spcPts val="13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052E64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SNCC, CORE, NAACP, and SCLC helped register voters in 1964</a:t>
            </a:r>
          </a:p>
          <a:p>
            <a:pPr marL="688087" lvl="2" indent="-285750" defTabSz="280415">
              <a:spcBef>
                <a:spcPts val="13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052E64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Mississippi Freedom Democratic Party - sought to attend the Democratic National Convention in Atlantic City</a:t>
            </a:r>
          </a:p>
          <a:p>
            <a:pPr marL="889254" lvl="3" indent="-285750" defTabSz="280415">
              <a:spcBef>
                <a:spcPts val="13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052E64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The convention did not recognize the party and they were left out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752" y="5998149"/>
            <a:ext cx="2857500" cy="284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562" y="3067260"/>
            <a:ext cx="3175000" cy="2565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861" y="5814058"/>
            <a:ext cx="3300737" cy="296164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>
                <a:solidFill>
                  <a:schemeClr val="bg1">
                    <a:lumMod val="75000"/>
                  </a:schemeClr>
                </a:solidFill>
                <a:effectLst>
                  <a:outerShdw blurRad="9652" dist="9652" dir="16200000" rotWithShape="0">
                    <a:srgbClr val="000000">
                      <a:alpha val="50000"/>
                    </a:srgbClr>
                  </a:outerShdw>
                </a:effectLst>
                <a:latin typeface="Matura MT Script Capitals"/>
                <a:cs typeface="Matura MT Script Capitals"/>
              </a:rPr>
              <a:t>Forging a Protest Movement, 1955 - 1965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0829" y="2984499"/>
            <a:ext cx="5033053" cy="6018823"/>
          </a:xfrm>
        </p:spPr>
        <p:txBody>
          <a:bodyPr>
            <a:normAutofit/>
          </a:bodyPr>
          <a:lstStyle/>
          <a:p>
            <a:pPr marL="486918" lvl="1" indent="-285750" defTabSz="280415">
              <a:spcBef>
                <a:spcPts val="700"/>
              </a:spcBef>
              <a:buSzPct val="110000"/>
              <a:buFont typeface="Wingdings" charset="2"/>
              <a:buChar char="u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000" b="1" dirty="0">
                <a:solidFill>
                  <a:srgbClr val="347DA3"/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Selma and the Voting Rights Act </a:t>
            </a:r>
          </a:p>
          <a:p>
            <a:pPr marL="688087" lvl="2" indent="-285750" defTabSz="280415">
              <a:spcBef>
                <a:spcPts val="7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000" b="1" dirty="0">
                <a:solidFill>
                  <a:srgbClr val="052E64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“Bloody Sunday” - attack of marchers from Selma to Montgomery by state troopers</a:t>
            </a:r>
          </a:p>
          <a:p>
            <a:pPr marL="688087" lvl="2" indent="-285750" defTabSz="280415">
              <a:spcBef>
                <a:spcPts val="7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000" b="1" dirty="0">
                <a:solidFill>
                  <a:srgbClr val="052E64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Voting Rights Act of 1965:</a:t>
            </a:r>
          </a:p>
          <a:p>
            <a:pPr marL="889254" lvl="3" indent="-285750" defTabSz="280415">
              <a:spcBef>
                <a:spcPts val="700"/>
              </a:spcBef>
              <a:buSzPct val="110000"/>
              <a:buFont typeface="Arial"/>
              <a:buChar char="•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000" b="1" dirty="0">
                <a:solidFill>
                  <a:srgbClr val="052E64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Barred literacy tests</a:t>
            </a:r>
          </a:p>
          <a:p>
            <a:pPr marL="889254" lvl="3" indent="-285750" defTabSz="280415">
              <a:spcBef>
                <a:spcPts val="700"/>
              </a:spcBef>
              <a:buSzPct val="110000"/>
              <a:buFont typeface="Arial"/>
              <a:buChar char="•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000" b="1" dirty="0">
                <a:solidFill>
                  <a:srgbClr val="052E64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Federal government could register voters</a:t>
            </a:r>
          </a:p>
          <a:p>
            <a:pPr marL="688087" lvl="2" indent="-285750" defTabSz="280415">
              <a:spcBef>
                <a:spcPts val="7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000" b="1" dirty="0">
                <a:solidFill>
                  <a:srgbClr val="052E64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24th Amendment - barred poll taxes</a:t>
            </a:r>
          </a:p>
          <a:p>
            <a:pPr marL="688087" lvl="2" indent="-285750" defTabSz="280415">
              <a:spcBef>
                <a:spcPts val="7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000" b="1" dirty="0">
                <a:solidFill>
                  <a:srgbClr val="052E64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Many Southern whites switched from the Democratic Party to the Republican Party</a:t>
            </a:r>
          </a:p>
          <a:p>
            <a:endParaRPr lang="en-US" dirty="0"/>
          </a:p>
        </p:txBody>
      </p:sp>
      <p:pic>
        <p:nvPicPr>
          <p:cNvPr id="4" name="Bloody_Sunday-Alabama_police_attack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68905" y="6764252"/>
            <a:ext cx="2865088" cy="211399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158" y="3393157"/>
            <a:ext cx="2870200" cy="203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0814" y="2984499"/>
            <a:ext cx="2463800" cy="28577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536" y="5697452"/>
            <a:ext cx="3060369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866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14095">
              <a:defRPr sz="5984">
                <a:effectLst>
                  <a:outerShdw blurRad="11176" dist="11176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984" dirty="0">
                <a:solidFill>
                  <a:srgbClr val="052E64"/>
                </a:solidFill>
                <a:effectLst>
                  <a:outerShdw blurRad="11176" dist="11176" dir="16200000" rotWithShape="0">
                    <a:srgbClr val="000000">
                      <a:alpha val="50000"/>
                    </a:srgbClr>
                  </a:outerShdw>
                </a:effectLst>
                <a:latin typeface="Matura MT Script Capitals"/>
                <a:cs typeface="Matura MT Script Capitals"/>
              </a:rPr>
              <a:t>Beyond Civil Rights, 1966 - 1973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xfrm>
            <a:off x="736401" y="2984501"/>
            <a:ext cx="11531998" cy="172883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356362">
              <a:spcBef>
                <a:spcPts val="0"/>
              </a:spcBef>
              <a:buSzPct val="110000"/>
              <a:buFont typeface="Wingdings" charset="2"/>
              <a:buChar char="u"/>
              <a:defRPr sz="1800" i="0">
                <a:solidFill>
                  <a:srgbClr val="000000"/>
                </a:solidFill>
                <a:effectLst/>
              </a:defRPr>
            </a:pPr>
            <a:r>
              <a:rPr sz="2196" b="1" dirty="0">
                <a:solidFill>
                  <a:srgbClr val="C13030"/>
                </a:solidFill>
                <a:effectLst>
                  <a:outerShdw blurRad="15494" dist="7747" dir="5400000" rotWithShape="0">
                    <a:srgbClr val="FFFFFF"/>
                  </a:outerShdw>
                </a:effectLst>
              </a:rPr>
              <a:t>Black Nationalism</a:t>
            </a:r>
          </a:p>
          <a:p>
            <a:pPr marL="598551" lvl="1" indent="-342900" defTabSz="356362">
              <a:spcBef>
                <a:spcPts val="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196" b="1" dirty="0">
                <a:solidFill>
                  <a:schemeClr val="bg1">
                    <a:lumMod val="75000"/>
                    <a:alpha val="80000"/>
                  </a:schemeClr>
                </a:solidFill>
                <a:effectLst>
                  <a:outerShdw blurRad="15494" dist="7747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Many meanings - pride, separatism, supporting black businesses, etc. </a:t>
            </a:r>
          </a:p>
          <a:p>
            <a:pPr marL="598551" lvl="1" indent="-342900" defTabSz="356362">
              <a:spcBef>
                <a:spcPts val="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196" b="1" dirty="0">
                <a:solidFill>
                  <a:schemeClr val="bg1">
                    <a:lumMod val="75000"/>
                    <a:alpha val="80000"/>
                  </a:schemeClr>
                </a:solidFill>
                <a:effectLst>
                  <a:outerShdw blurRad="15494" dist="7747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Nation of Islam</a:t>
            </a:r>
          </a:p>
          <a:p>
            <a:pPr marL="854202" lvl="2" indent="-342900" defTabSz="356362">
              <a:spcBef>
                <a:spcPts val="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196" b="1" dirty="0">
                <a:solidFill>
                  <a:schemeClr val="bg1">
                    <a:lumMod val="75000"/>
                    <a:alpha val="80000"/>
                  </a:schemeClr>
                </a:solidFill>
                <a:effectLst>
                  <a:outerShdw blurRad="15494" dist="7747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Popular among African Americans in </a:t>
            </a:r>
            <a:r>
              <a:rPr sz="2196" b="1" dirty="0" smtClean="0">
                <a:solidFill>
                  <a:schemeClr val="bg1">
                    <a:lumMod val="75000"/>
                    <a:alpha val="80000"/>
                  </a:schemeClr>
                </a:solidFill>
                <a:effectLst>
                  <a:outerShdw blurRad="15494" dist="7747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cities</a:t>
            </a:r>
            <a:endParaRPr sz="2196" b="1" dirty="0">
              <a:solidFill>
                <a:schemeClr val="bg1">
                  <a:lumMod val="75000"/>
                  <a:alpha val="80000"/>
                </a:schemeClr>
              </a:solidFill>
              <a:effectLst>
                <a:outerShdw blurRad="15494" dist="7747" dir="5400000" rotWithShape="0">
                  <a:srgbClr val="FFFFFF"/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180" y="5386303"/>
            <a:ext cx="2882900" cy="281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3009" y="5386303"/>
            <a:ext cx="3289300" cy="24765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>
                <a:solidFill>
                  <a:srgbClr val="052E64"/>
                </a:solidFill>
                <a:effectLst>
                  <a:outerShdw blurRad="11176" dist="11176" dir="16200000" rotWithShape="0">
                    <a:srgbClr val="000000">
                      <a:alpha val="50000"/>
                    </a:srgbClr>
                  </a:outerShdw>
                </a:effectLst>
                <a:latin typeface="Matura MT Script Capitals"/>
                <a:cs typeface="Matura MT Script Capitals"/>
              </a:rPr>
              <a:t>Beyond Civil Rights, 1966 - 1973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9144" y="2859990"/>
            <a:ext cx="4967223" cy="6234640"/>
          </a:xfrm>
        </p:spPr>
        <p:txBody>
          <a:bodyPr>
            <a:normAutofit lnSpcReduction="10000"/>
          </a:bodyPr>
          <a:lstStyle/>
          <a:p>
            <a:pPr marL="598551" lvl="1" indent="-342900" defTabSz="356362">
              <a:spcBef>
                <a:spcPts val="1700"/>
              </a:spcBef>
              <a:buSzPct val="110000"/>
              <a:buFont typeface="Wingdings" charset="2"/>
              <a:buChar char="u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196" b="1" dirty="0">
                <a:solidFill>
                  <a:srgbClr val="347DA3"/>
                </a:solidFill>
                <a:effectLst>
                  <a:outerShdw blurRad="15494" dist="7747" dir="5400000" rotWithShape="0">
                    <a:srgbClr val="FFFFFF"/>
                  </a:outerShdw>
                </a:effectLst>
              </a:rPr>
              <a:t>Malcolm X</a:t>
            </a:r>
          </a:p>
          <a:p>
            <a:pPr marL="854202" lvl="2" indent="-342900" defTabSz="356362">
              <a:spcBef>
                <a:spcPts val="17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196" b="1" dirty="0">
                <a:solidFill>
                  <a:srgbClr val="052E64"/>
                </a:solidFill>
                <a:effectLst>
                  <a:outerShdw blurRad="15494" dist="7747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Urged violence for self-defense</a:t>
            </a:r>
          </a:p>
          <a:p>
            <a:pPr marL="854202" lvl="2" indent="-342900" defTabSz="356362">
              <a:spcBef>
                <a:spcPts val="17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196" b="1" dirty="0">
                <a:solidFill>
                  <a:srgbClr val="052E64"/>
                </a:solidFill>
                <a:effectLst>
                  <a:outerShdw blurRad="15494" dist="7747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Eventually he split from the NOI, and was murdered on February 21, 1965</a:t>
            </a:r>
          </a:p>
          <a:p>
            <a:pPr marL="598551" lvl="1" indent="-342900" defTabSz="356362">
              <a:spcBef>
                <a:spcPts val="1700"/>
              </a:spcBef>
              <a:buSzPct val="110000"/>
              <a:buFont typeface="Wingdings" charset="2"/>
              <a:buChar char="u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196" b="1" dirty="0">
                <a:solidFill>
                  <a:srgbClr val="347DA3"/>
                </a:solidFill>
                <a:effectLst>
                  <a:outerShdw blurRad="15494" dist="7747" dir="5400000" rotWithShape="0">
                    <a:srgbClr val="FFFFFF"/>
                  </a:outerShdw>
                </a:effectLst>
              </a:rPr>
              <a:t>Black Power</a:t>
            </a:r>
          </a:p>
          <a:p>
            <a:pPr marL="854202" lvl="2" indent="-342900" defTabSz="356362">
              <a:spcBef>
                <a:spcPts val="17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196" b="1" dirty="0" err="1">
                <a:solidFill>
                  <a:schemeClr val="bg1">
                    <a:lumMod val="75000"/>
                  </a:schemeClr>
                </a:solidFill>
                <a:effectLst>
                  <a:outerShdw blurRad="15494" dist="7747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Stokely</a:t>
            </a:r>
            <a:r>
              <a:rPr lang="en-US" sz="2196" b="1" dirty="0">
                <a:solidFill>
                  <a:schemeClr val="bg1">
                    <a:lumMod val="75000"/>
                  </a:schemeClr>
                </a:solidFill>
                <a:effectLst>
                  <a:outerShdw blurRad="15494" dist="7747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 Carmichael - became leader of SNCC, advocated Black Power</a:t>
            </a:r>
          </a:p>
          <a:p>
            <a:pPr marL="1109853" lvl="3" indent="-342900" defTabSz="356362">
              <a:spcBef>
                <a:spcPts val="17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196" b="1" dirty="0">
                <a:solidFill>
                  <a:schemeClr val="bg1">
                    <a:lumMod val="75000"/>
                  </a:schemeClr>
                </a:solidFill>
                <a:effectLst>
                  <a:outerShdw blurRad="15494" dist="7747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Focused on black pride and strengthening black </a:t>
            </a:r>
            <a:r>
              <a:rPr lang="en-US" sz="2196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15494" dist="7747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communities 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Comic Sans MS"/>
              <a:cs typeface="Comic Sans MS"/>
            </a:endParaRPr>
          </a:p>
        </p:txBody>
      </p:sp>
      <p:pic>
        <p:nvPicPr>
          <p:cNvPr id="4" name="Stokely_Carmichael_at_Michigan_Stat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92021" y="3078380"/>
            <a:ext cx="2767123" cy="3810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435px-Malcolm_X_NYWTS_2a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72543" y="3078381"/>
            <a:ext cx="2767123" cy="3810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166" y="7223660"/>
            <a:ext cx="2857500" cy="1723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2021" y="7102934"/>
            <a:ext cx="3274073" cy="184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218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14095">
              <a:defRPr sz="5984">
                <a:effectLst>
                  <a:outerShdw blurRad="11176" dist="11176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984" b="1" dirty="0">
                <a:solidFill>
                  <a:srgbClr val="052E64"/>
                </a:solidFill>
                <a:effectLst>
                  <a:outerShdw blurRad="11176" dist="11176" dir="16200000" rotWithShape="0">
                    <a:srgbClr val="000000">
                      <a:alpha val="50000"/>
                    </a:srgbClr>
                  </a:outerShdw>
                </a:effectLst>
                <a:latin typeface="Matura MT Script Capitals"/>
                <a:cs typeface="Matura MT Script Capitals"/>
              </a:rPr>
              <a:t>Beyond Civil Rights, 1966 - 1973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736401" y="2984500"/>
            <a:ext cx="4569473" cy="5954911"/>
          </a:xfrm>
          <a:prstGeom prst="rect">
            <a:avLst/>
          </a:prstGeom>
        </p:spPr>
        <p:txBody>
          <a:bodyPr/>
          <a:lstStyle/>
          <a:p>
            <a:pPr lvl="0" defTabSz="233679">
              <a:spcBef>
                <a:spcPts val="1100"/>
              </a:spcBef>
              <a:buSzPct val="110000"/>
              <a:buFont typeface="Wingdings" charset="2"/>
              <a:buChar char="q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C13030"/>
                </a:solidFill>
                <a:effectLst>
                  <a:outerShdw blurRad="10160" dist="5080" dir="5400000" rotWithShape="0">
                    <a:srgbClr val="FFFFFF"/>
                  </a:outerShdw>
                </a:effectLst>
              </a:rPr>
              <a:t>Black Nationalism</a:t>
            </a:r>
          </a:p>
          <a:p>
            <a:pPr marL="453390" lvl="1" indent="-285750" defTabSz="233679">
              <a:spcBef>
                <a:spcPts val="1100"/>
              </a:spcBef>
              <a:buSzPct val="110000"/>
              <a:buFont typeface="Wingdings" charset="2"/>
              <a:buChar char="u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347DA3"/>
                </a:solidFill>
                <a:effectLst>
                  <a:outerShdw blurRad="10160" dist="5080" dir="5400000" rotWithShape="0">
                    <a:srgbClr val="FFFFFF"/>
                  </a:outerShdw>
                </a:effectLst>
              </a:rPr>
              <a:t>Black Panther Party</a:t>
            </a:r>
          </a:p>
          <a:p>
            <a:pPr marL="621031" lvl="2" indent="-285750" defTabSz="233679">
              <a:spcBef>
                <a:spcPts val="11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052E64">
                    <a:alpha val="80000"/>
                  </a:srgbClr>
                </a:solidFill>
                <a:effectLst>
                  <a:outerShdw blurRad="10160" dist="5080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Founded in 1966 by Bobby Seale and Huey Newton</a:t>
            </a:r>
          </a:p>
          <a:p>
            <a:pPr marL="621031" lvl="2" indent="-285750" defTabSz="233679">
              <a:spcBef>
                <a:spcPts val="11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052E64">
                    <a:alpha val="80000"/>
                  </a:srgbClr>
                </a:solidFill>
                <a:effectLst>
                  <a:outerShdw blurRad="10160" dist="5080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Urged arming African Americans in pursuit of self-defense </a:t>
            </a:r>
          </a:p>
          <a:p>
            <a:pPr marL="621031" lvl="2" indent="-285750" defTabSz="233679">
              <a:spcBef>
                <a:spcPts val="11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052E64">
                    <a:alpha val="80000"/>
                  </a:srgbClr>
                </a:solidFill>
                <a:effectLst>
                  <a:outerShdw blurRad="10160" dist="5080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Popular in urban areas</a:t>
            </a:r>
          </a:p>
          <a:p>
            <a:pPr marL="788670" lvl="3" indent="-285750" defTabSz="233679">
              <a:spcBef>
                <a:spcPts val="1100"/>
              </a:spcBef>
              <a:buSzPct val="110000"/>
              <a:buFont typeface="Arial"/>
              <a:buChar char="•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052E64">
                    <a:alpha val="80000"/>
                  </a:srgbClr>
                </a:solidFill>
                <a:effectLst>
                  <a:outerShdw blurRad="10160" dist="5080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Focused on community programs - free breakfast for children</a:t>
            </a:r>
          </a:p>
          <a:p>
            <a:pPr marL="453390" lvl="1" indent="-285750" defTabSz="233679">
              <a:spcBef>
                <a:spcPts val="1100"/>
              </a:spcBef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endParaRPr sz="1440" dirty="0">
              <a:solidFill>
                <a:srgbClr val="052E64">
                  <a:alpha val="80000"/>
                </a:srgbClr>
              </a:solidFill>
              <a:effectLst>
                <a:outerShdw blurRad="10160" dist="5080" dir="5400000" rotWithShape="0">
                  <a:srgbClr val="FFFFFF"/>
                </a:outerShdw>
              </a:effectLst>
            </a:endParaRPr>
          </a:p>
        </p:txBody>
      </p:sp>
      <p:pic>
        <p:nvPicPr>
          <p:cNvPr id="74" name="Huey_Newton_HS_Yearbook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05874" y="2853308"/>
            <a:ext cx="2527300" cy="3251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3627" y="3090785"/>
            <a:ext cx="2882900" cy="281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7721" y="6371294"/>
            <a:ext cx="3619500" cy="2247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1132" y="6471414"/>
            <a:ext cx="2558236" cy="228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b="1" dirty="0">
                <a:solidFill>
                  <a:srgbClr val="052E64"/>
                </a:solidFill>
                <a:effectLst>
                  <a:outerShdw blurRad="11176" dist="11176" dir="16200000" rotWithShape="0">
                    <a:srgbClr val="000000">
                      <a:alpha val="50000"/>
                    </a:srgbClr>
                  </a:outerShdw>
                </a:effectLst>
                <a:latin typeface="Matura MT Script Capitals"/>
                <a:cs typeface="Matura MT Script Capitals"/>
              </a:rPr>
              <a:t>Beyond Civil Rights, 1966 - 1973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162" y="2984500"/>
            <a:ext cx="5917366" cy="5715000"/>
          </a:xfrm>
        </p:spPr>
        <p:txBody>
          <a:bodyPr>
            <a:noAutofit/>
          </a:bodyPr>
          <a:lstStyle/>
          <a:p>
            <a:pPr marL="453390" lvl="1" indent="-285750" defTabSz="233679">
              <a:spcBef>
                <a:spcPts val="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000" b="1" dirty="0">
                <a:solidFill>
                  <a:srgbClr val="347DA3"/>
                </a:solidFill>
                <a:effectLst>
                  <a:outerShdw blurRad="10160" dist="5080" dir="5400000" rotWithShape="0">
                    <a:srgbClr val="FFFFFF"/>
                  </a:outerShdw>
                </a:effectLst>
              </a:rPr>
              <a:t>Young Lords</a:t>
            </a:r>
          </a:p>
          <a:p>
            <a:pPr marL="621031" lvl="2" indent="-285750" defTabSz="233679">
              <a:spcBef>
                <a:spcPts val="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000" b="1" dirty="0">
                <a:solidFill>
                  <a:srgbClr val="052E64"/>
                </a:solidFill>
                <a:effectLst>
                  <a:outerShdw blurRad="10160" dist="5080" dir="5400000" rotWithShape="0">
                    <a:srgbClr val="FFFFFF"/>
                  </a:outerShdw>
                </a:effectLst>
              </a:rPr>
              <a:t>Inspired by Black Panthers</a:t>
            </a:r>
          </a:p>
          <a:p>
            <a:pPr marL="621031" lvl="2" indent="-285750" defTabSz="233679">
              <a:spcBef>
                <a:spcPts val="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000" b="1" dirty="0">
                <a:solidFill>
                  <a:srgbClr val="052E64"/>
                </a:solidFill>
                <a:effectLst>
                  <a:outerShdw blurRad="10160" dist="5080" dir="5400000" rotWithShape="0">
                    <a:srgbClr val="FFFFFF"/>
                  </a:outerShdw>
                </a:effectLst>
              </a:rPr>
              <a:t>Hoped for self-determination for Puerto Ricans in the US and the country</a:t>
            </a:r>
          </a:p>
          <a:p>
            <a:pPr marL="621031" lvl="2" indent="-285750" defTabSz="233679">
              <a:spcBef>
                <a:spcPts val="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000" b="1" dirty="0">
                <a:solidFill>
                  <a:srgbClr val="052E64"/>
                </a:solidFill>
                <a:effectLst>
                  <a:outerShdw blurRad="10160" dist="5080" dir="5400000" rotWithShape="0">
                    <a:srgbClr val="FFFFFF"/>
                  </a:outerShdw>
                </a:effectLst>
              </a:rPr>
              <a:t>Sought to improve conditions in neighborhood cities, particularly East Harlem</a:t>
            </a:r>
          </a:p>
          <a:p>
            <a:pPr marL="453390" lvl="1" indent="-285750" defTabSz="233679">
              <a:spcBef>
                <a:spcPts val="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000" b="1" dirty="0">
                <a:solidFill>
                  <a:srgbClr val="347DA3"/>
                </a:solidFill>
                <a:effectLst>
                  <a:outerShdw blurRad="10160" dist="5080" dir="5400000" rotWithShape="0">
                    <a:srgbClr val="FFFFFF"/>
                  </a:outerShdw>
                </a:effectLst>
              </a:rPr>
              <a:t>The New Urban Politics</a:t>
            </a:r>
          </a:p>
          <a:p>
            <a:pPr marL="621031" lvl="2" indent="-285750" defTabSz="233679">
              <a:spcBef>
                <a:spcPts val="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000" b="1" dirty="0">
                <a:solidFill>
                  <a:srgbClr val="052E64"/>
                </a:solidFill>
                <a:effectLst>
                  <a:outerShdw blurRad="10160" dist="5080" dir="5400000" rotWithShape="0">
                    <a:srgbClr val="FFFFFF"/>
                  </a:outerShdw>
                </a:effectLst>
              </a:rPr>
              <a:t>Gary, Indiana and Cleveland, Ohio elected black mayors</a:t>
            </a:r>
          </a:p>
          <a:p>
            <a:pPr marL="621031" lvl="2" indent="-285750" defTabSz="233679">
              <a:spcBef>
                <a:spcPts val="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000" b="1" dirty="0">
                <a:solidFill>
                  <a:srgbClr val="052E64"/>
                </a:solidFill>
                <a:effectLst>
                  <a:outerShdw blurRad="10160" dist="5080" dir="5400000" rotWithShape="0">
                    <a:srgbClr val="FFFFFF"/>
                  </a:outerShdw>
                </a:effectLst>
              </a:rPr>
              <a:t>National Black Political Convention:</a:t>
            </a:r>
          </a:p>
          <a:p>
            <a:pPr marL="788670" lvl="3" indent="-285750" defTabSz="233679">
              <a:spcBef>
                <a:spcPts val="0"/>
              </a:spcBef>
              <a:buSzPct val="110000"/>
              <a:buFont typeface="Arial"/>
              <a:buChar char="•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effectLst>
                  <a:outerShdw blurRad="10160" dist="5080" dir="5400000" rotWithShape="0">
                    <a:srgbClr val="FFFFFF"/>
                  </a:outerShdw>
                </a:effectLst>
              </a:rPr>
              <a:t>Toyed with the idea of creating a third party, eventually continued to support the Democrats</a:t>
            </a:r>
          </a:p>
          <a:p>
            <a:pPr marL="788670" lvl="3" indent="-285750" defTabSz="233679">
              <a:spcBef>
                <a:spcPts val="0"/>
              </a:spcBef>
              <a:buSzPct val="110000"/>
              <a:buFont typeface="Arial"/>
              <a:buChar char="•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effectLst>
                  <a:outerShdw blurRad="10160" dist="5080" dir="5400000" rotWithShape="0">
                    <a:srgbClr val="FFFFFF"/>
                  </a:outerShdw>
                </a:effectLst>
              </a:rPr>
              <a:t>Sought national health insurance and elimination of the death penalty</a:t>
            </a:r>
            <a:endParaRPr lang="en-US" sz="20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266" y="3372072"/>
            <a:ext cx="5315282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722" y="6108700"/>
            <a:ext cx="31369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6504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14095">
              <a:defRPr sz="5984">
                <a:effectLst>
                  <a:outerShdw blurRad="11176" dist="11176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984" dirty="0">
                <a:solidFill>
                  <a:srgbClr val="052E64"/>
                </a:solidFill>
                <a:effectLst>
                  <a:outerShdw blurRad="11176" dist="11176" dir="16200000" rotWithShape="0">
                    <a:srgbClr val="000000">
                      <a:alpha val="50000"/>
                    </a:srgbClr>
                  </a:outerShdw>
                </a:effectLst>
                <a:latin typeface="Matura MT Script Capitals"/>
                <a:cs typeface="Matura MT Script Capitals"/>
              </a:rPr>
              <a:t>Beyond Civil Rights, 1966 - 1973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6615599" y="2784728"/>
            <a:ext cx="5652799" cy="615468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 defTabSz="397256">
              <a:spcBef>
                <a:spcPts val="100"/>
              </a:spcBef>
              <a:buSzPct val="110000"/>
              <a:buFont typeface="Wingdings" charset="2"/>
              <a:buChar char="u"/>
              <a:defRPr sz="1800" i="0">
                <a:solidFill>
                  <a:srgbClr val="000000"/>
                </a:solidFill>
                <a:effectLst/>
              </a:defRPr>
            </a:pPr>
            <a:r>
              <a:rPr sz="2448" b="1" dirty="0">
                <a:solidFill>
                  <a:srgbClr val="C13030"/>
                </a:solidFill>
                <a:effectLst>
                  <a:outerShdw blurRad="17272" dist="8636" dir="5400000" rotWithShape="0">
                    <a:srgbClr val="FFFFFF"/>
                  </a:outerShdw>
                </a:effectLst>
              </a:rPr>
              <a:t>Poverty and Urban Violence </a:t>
            </a:r>
          </a:p>
          <a:p>
            <a:pPr marL="742188" lvl="1" indent="-457200" defTabSz="397256">
              <a:spcBef>
                <a:spcPts val="1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448" b="1" dirty="0">
                <a:solidFill>
                  <a:srgbClr val="052E64">
                    <a:alpha val="80000"/>
                  </a:srgbClr>
                </a:solidFill>
                <a:effectLst>
                  <a:outerShdw blurRad="17272" dist="8636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Watts Riots of 1965:</a:t>
            </a:r>
          </a:p>
          <a:p>
            <a:pPr marL="1027175" lvl="2" indent="-457200" defTabSz="397256">
              <a:spcBef>
                <a:spcPts val="100"/>
              </a:spcBef>
              <a:buSzPct val="110000"/>
              <a:buFont typeface="Arial"/>
              <a:buChar char="•"/>
              <a:defRPr sz="1800" i="0">
                <a:solidFill>
                  <a:srgbClr val="000000"/>
                </a:solidFill>
                <a:effectLst/>
              </a:defRPr>
            </a:pPr>
            <a:r>
              <a:rPr sz="2448" b="1" dirty="0">
                <a:solidFill>
                  <a:srgbClr val="052E64">
                    <a:alpha val="80000"/>
                  </a:srgbClr>
                </a:solidFill>
                <a:effectLst>
                  <a:outerShdw blurRad="17272" dist="8636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Weeklong riot in which 34 people were killed</a:t>
            </a:r>
          </a:p>
          <a:p>
            <a:pPr marL="742188" lvl="1" indent="-457200" defTabSz="397256">
              <a:spcBef>
                <a:spcPts val="1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448" b="1" dirty="0">
                <a:solidFill>
                  <a:srgbClr val="052E64">
                    <a:alpha val="80000"/>
                  </a:srgbClr>
                </a:solidFill>
                <a:effectLst>
                  <a:outerShdw blurRad="17272" dist="8636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After more riots in 1967, the Kerner Commission investigated origins of violence </a:t>
            </a:r>
          </a:p>
          <a:p>
            <a:pPr marL="1027175" lvl="2" indent="-457200" defTabSz="397256">
              <a:spcBef>
                <a:spcPts val="100"/>
              </a:spcBef>
              <a:buSzPct val="110000"/>
              <a:buFont typeface="Arial"/>
              <a:buChar char="•"/>
              <a:defRPr sz="1800" i="0">
                <a:solidFill>
                  <a:srgbClr val="000000"/>
                </a:solidFill>
                <a:effectLst/>
              </a:defRPr>
            </a:pPr>
            <a:r>
              <a:rPr sz="2448" b="1" dirty="0">
                <a:solidFill>
                  <a:srgbClr val="052E64">
                    <a:alpha val="80000"/>
                  </a:srgbClr>
                </a:solidFill>
                <a:effectLst>
                  <a:outerShdw blurRad="17272" dist="8636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“Our nation is moving toward two societies, one black, one white - separate and unequal.”</a:t>
            </a:r>
          </a:p>
          <a:p>
            <a:pPr marL="1027175" lvl="2" indent="-457200" defTabSz="397256">
              <a:spcBef>
                <a:spcPts val="100"/>
              </a:spcBef>
              <a:buSzPct val="110000"/>
              <a:buFont typeface="Arial"/>
              <a:buChar char="•"/>
              <a:defRPr sz="1800" i="0">
                <a:solidFill>
                  <a:srgbClr val="000000"/>
                </a:solidFill>
                <a:effectLst/>
              </a:defRPr>
            </a:pPr>
            <a:r>
              <a:rPr sz="2448" b="1" dirty="0">
                <a:solidFill>
                  <a:srgbClr val="052E64">
                    <a:alpha val="80000"/>
                  </a:srgbClr>
                </a:solidFill>
                <a:effectLst>
                  <a:outerShdw blurRad="17272" dist="8636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MLK spoke out against the war in Vietnam - LBJ focused on the war more than poverty and issues at home</a:t>
            </a:r>
          </a:p>
          <a:p>
            <a:pPr marL="1027175" lvl="2" indent="-457200" defTabSz="397256">
              <a:spcBef>
                <a:spcPts val="100"/>
              </a:spcBef>
              <a:buSzPct val="110000"/>
              <a:buFont typeface="Arial"/>
              <a:buChar char="•"/>
              <a:defRPr sz="1800" i="0">
                <a:solidFill>
                  <a:srgbClr val="000000"/>
                </a:solidFill>
                <a:effectLst/>
              </a:defRPr>
            </a:pPr>
            <a:r>
              <a:rPr sz="2448" b="1" dirty="0">
                <a:solidFill>
                  <a:srgbClr val="052E64">
                    <a:alpha val="80000"/>
                  </a:srgbClr>
                </a:solidFill>
                <a:effectLst>
                  <a:outerShdw blurRad="17272" dist="8636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On April 4, 1968, MLK was assassinated by James Earl Ray</a:t>
            </a:r>
          </a:p>
        </p:txBody>
      </p:sp>
      <p:pic>
        <p:nvPicPr>
          <p:cNvPr id="78" name="800px-Wattsriots-burningbuildings-loc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24530" y="2784728"/>
            <a:ext cx="2735531" cy="2724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36" y="6003508"/>
            <a:ext cx="2210804" cy="2935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9240" y="6003508"/>
            <a:ext cx="2290269" cy="29359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9509" y="6003508"/>
            <a:ext cx="1778000" cy="293590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14095">
              <a:defRPr sz="5984">
                <a:effectLst>
                  <a:outerShdw blurRad="11176" dist="11176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984" dirty="0">
                <a:solidFill>
                  <a:srgbClr val="052E64"/>
                </a:solidFill>
                <a:effectLst>
                  <a:outerShdw blurRad="11176" dist="11176" dir="16200000" rotWithShape="0">
                    <a:srgbClr val="000000">
                      <a:alpha val="50000"/>
                    </a:srgbClr>
                  </a:outerShdw>
                </a:effectLst>
                <a:latin typeface="Matura MT Script Capitals"/>
                <a:cs typeface="Matura MT Script Capitals"/>
              </a:rPr>
              <a:t>Beyond Civil Rights, 1966 - 1973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xfrm>
            <a:off x="736401" y="2984500"/>
            <a:ext cx="6545064" cy="5954911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lvl="0">
              <a:spcBef>
                <a:spcPts val="0"/>
              </a:spcBef>
              <a:buFont typeface="Wingdings" charset="2"/>
              <a:buChar char="u"/>
              <a:defRPr sz="1800" i="0">
                <a:solidFill>
                  <a:srgbClr val="000000"/>
                </a:solidFill>
                <a:effectLst/>
              </a:defRPr>
            </a:pPr>
            <a:r>
              <a:rPr sz="3600" b="1" dirty="0">
                <a:solidFill>
                  <a:srgbClr val="C13030"/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Rise of the Chicano Movement</a:t>
            </a:r>
          </a:p>
          <a:p>
            <a:pPr lvl="1">
              <a:spcBef>
                <a:spcPts val="0"/>
              </a:spcBef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3600" b="1" dirty="0">
                <a:solidFill>
                  <a:srgbClr val="052E64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Cesar Chavez - helped create the United Farm Workers (UFW)</a:t>
            </a:r>
          </a:p>
          <a:p>
            <a:pPr lvl="2">
              <a:spcBef>
                <a:spcPts val="0"/>
              </a:spcBef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3600" b="1" dirty="0">
                <a:solidFill>
                  <a:srgbClr val="052E64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Led a grape pickers’ strike to bring attention to the plight of Mexican-American workers</a:t>
            </a:r>
          </a:p>
          <a:p>
            <a:pPr lvl="2">
              <a:spcBef>
                <a:spcPts val="0"/>
              </a:spcBef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3600" b="1" dirty="0">
                <a:solidFill>
                  <a:srgbClr val="052E64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1968 - 28 day hunger strike, met with Presidential Candidate and Attorney General, RFK</a:t>
            </a:r>
          </a:p>
        </p:txBody>
      </p:sp>
      <p:pic>
        <p:nvPicPr>
          <p:cNvPr id="82" name="400px-Cesar_Chavez_Day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26587" y="3100340"/>
            <a:ext cx="3308213" cy="49623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14095">
              <a:defRPr sz="5984">
                <a:effectLst>
                  <a:outerShdw blurRad="11176" dist="11176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984" dirty="0">
                <a:solidFill>
                  <a:srgbClr val="052E64"/>
                </a:solidFill>
                <a:effectLst>
                  <a:outerShdw blurRad="11176" dist="11176" dir="16200000" rotWithShape="0">
                    <a:srgbClr val="000000">
                      <a:alpha val="50000"/>
                    </a:srgbClr>
                  </a:outerShdw>
                </a:effectLst>
                <a:latin typeface="Matura MT Script Capitals"/>
                <a:cs typeface="Matura MT Script Capitals"/>
              </a:rPr>
              <a:t>Beyond Civil Rights, 1966 - 1973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idx="1"/>
          </p:nvPr>
        </p:nvSpPr>
        <p:spPr>
          <a:xfrm>
            <a:off x="6380947" y="2833974"/>
            <a:ext cx="5933571" cy="612231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 defTabSz="414781">
              <a:spcBef>
                <a:spcPts val="100"/>
              </a:spcBef>
              <a:buSzPct val="110000"/>
              <a:buFont typeface="Wingdings" charset="2"/>
              <a:buChar char="u"/>
              <a:defRPr sz="1800" i="0">
                <a:solidFill>
                  <a:srgbClr val="000000"/>
                </a:solidFill>
                <a:effectLst/>
              </a:defRPr>
            </a:pPr>
            <a:r>
              <a:rPr sz="2556" b="1" dirty="0">
                <a:solidFill>
                  <a:srgbClr val="C13030"/>
                </a:solidFill>
                <a:effectLst>
                  <a:outerShdw blurRad="18034" dist="9017" dir="5400000" rotWithShape="0">
                    <a:srgbClr val="FFFFFF"/>
                  </a:outerShdw>
                </a:effectLst>
              </a:rPr>
              <a:t>The American Indian Movement</a:t>
            </a:r>
          </a:p>
          <a:p>
            <a:pPr marL="754761" lvl="1" indent="-457200" defTabSz="414781">
              <a:spcBef>
                <a:spcPts val="1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556" b="1" dirty="0">
                <a:solidFill>
                  <a:srgbClr val="052E64">
                    <a:alpha val="80000"/>
                  </a:srgbClr>
                </a:solidFill>
                <a:effectLst>
                  <a:outerShdw blurRad="18034" dist="9017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Faced the most challenges of any minority group:</a:t>
            </a:r>
          </a:p>
          <a:p>
            <a:pPr marL="1052323" lvl="2" indent="-457200" defTabSz="414781">
              <a:spcBef>
                <a:spcPts val="100"/>
              </a:spcBef>
              <a:buSzPct val="110000"/>
              <a:buFont typeface="Arial"/>
              <a:buChar char="•"/>
              <a:defRPr sz="1800" i="0">
                <a:solidFill>
                  <a:srgbClr val="000000"/>
                </a:solidFill>
                <a:effectLst/>
              </a:defRPr>
            </a:pPr>
            <a:r>
              <a:rPr sz="2556" b="1" dirty="0">
                <a:solidFill>
                  <a:srgbClr val="052E64">
                    <a:alpha val="80000"/>
                  </a:srgbClr>
                </a:solidFill>
                <a:effectLst>
                  <a:outerShdw blurRad="18034" dist="9017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Stunningly high unemployment, poor housing and schools</a:t>
            </a:r>
          </a:p>
          <a:p>
            <a:pPr marL="754761" lvl="1" indent="-457200" defTabSz="414781">
              <a:spcBef>
                <a:spcPts val="1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556" b="1" dirty="0">
                <a:solidFill>
                  <a:srgbClr val="052E64">
                    <a:alpha val="80000"/>
                  </a:srgbClr>
                </a:solidFill>
                <a:effectLst>
                  <a:outerShdw blurRad="18034" dist="9017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Indians of All Tribes (IAT) and American Indian Movement (AIM):</a:t>
            </a:r>
          </a:p>
          <a:p>
            <a:pPr marL="1052323" lvl="2" indent="-457200" defTabSz="414781">
              <a:spcBef>
                <a:spcPts val="100"/>
              </a:spcBef>
              <a:buSzPct val="110000"/>
              <a:buFont typeface="Arial"/>
              <a:buChar char="•"/>
              <a:defRPr sz="1800" i="0">
                <a:solidFill>
                  <a:srgbClr val="000000"/>
                </a:solidFill>
                <a:effectLst/>
              </a:defRPr>
            </a:pPr>
            <a:r>
              <a:rPr sz="2556" b="1" dirty="0">
                <a:solidFill>
                  <a:srgbClr val="052E64">
                    <a:alpha val="80000"/>
                  </a:srgbClr>
                </a:solidFill>
                <a:effectLst>
                  <a:outerShdw blurRad="18034" dist="9017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Used protests to bring attention to their plight</a:t>
            </a:r>
          </a:p>
          <a:p>
            <a:pPr marL="1052323" lvl="2" indent="-457200" defTabSz="414781">
              <a:spcBef>
                <a:spcPts val="100"/>
              </a:spcBef>
              <a:buSzPct val="110000"/>
              <a:buFont typeface="Arial"/>
              <a:buChar char="•"/>
              <a:defRPr sz="1800" i="0">
                <a:solidFill>
                  <a:srgbClr val="000000"/>
                </a:solidFill>
                <a:effectLst/>
              </a:defRPr>
            </a:pPr>
            <a:r>
              <a:rPr sz="2556" b="1" dirty="0">
                <a:solidFill>
                  <a:srgbClr val="052E64">
                    <a:alpha val="80000"/>
                  </a:srgbClr>
                </a:solidFill>
                <a:effectLst>
                  <a:outerShdw blurRad="18034" dist="9017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1969 - IAT took over Alcatraz Island </a:t>
            </a:r>
          </a:p>
          <a:p>
            <a:pPr marL="754761" lvl="1" indent="-457200" defTabSz="414781">
              <a:spcBef>
                <a:spcPts val="1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556" b="1" dirty="0">
                <a:solidFill>
                  <a:srgbClr val="052E64">
                    <a:alpha val="80000"/>
                  </a:srgbClr>
                </a:solidFill>
                <a:effectLst>
                  <a:outerShdw blurRad="18034" dist="9017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Trail of Broken Treaties - protest across the country by many Native American groups</a:t>
            </a:r>
          </a:p>
          <a:p>
            <a:pPr marL="754761" lvl="1" indent="-457200" defTabSz="414781">
              <a:spcBef>
                <a:spcPts val="1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556" b="1" dirty="0">
                <a:solidFill>
                  <a:srgbClr val="052E64">
                    <a:alpha val="80000"/>
                  </a:srgbClr>
                </a:solidFill>
                <a:effectLst>
                  <a:outerShdw blurRad="18034" dist="9017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Media attention was widespread of various Native takeovers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0" y="3140648"/>
            <a:ext cx="2857500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0" y="6280384"/>
            <a:ext cx="3200400" cy="2540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7200" b="1" dirty="0" smtClean="0">
                <a:solidFill>
                  <a:srgbClr val="1F497D"/>
                </a:solidFill>
                <a:effectLst>
                  <a:outerShdw blurRad="9652" dist="9652" dir="16200000" rotWithShape="0">
                    <a:srgbClr val="000000">
                      <a:alpha val="50000"/>
                    </a:srgbClr>
                  </a:outerShdw>
                </a:effectLst>
                <a:latin typeface="Matura MT Script Capitals"/>
                <a:cs typeface="Matura MT Script Capitals"/>
              </a:rPr>
              <a:t>The Recap</a:t>
            </a:r>
            <a:endParaRPr sz="6800" dirty="0">
              <a:solidFill>
                <a:srgbClr val="BCB08F"/>
              </a:solidFill>
              <a:effectLst>
                <a:outerShdw blurRad="12700" dist="12700" dir="162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8" name="Shape 88"/>
          <p:cNvSpPr>
            <a:spLocks noGrp="1"/>
          </p:cNvSpPr>
          <p:nvPr>
            <p:ph type="body" idx="1"/>
          </p:nvPr>
        </p:nvSpPr>
        <p:spPr>
          <a:xfrm>
            <a:off x="1119501" y="2831766"/>
            <a:ext cx="11148897" cy="610764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257047">
              <a:spcBef>
                <a:spcPts val="0"/>
              </a:spcBef>
              <a:buSzPct val="123000"/>
              <a:buFont typeface="Wingdings" charset="2"/>
              <a:buChar char="ü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052E64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Role of tv and the Cold War in the Civil Rights Movement</a:t>
            </a:r>
          </a:p>
          <a:p>
            <a:pPr lvl="0" defTabSz="257047">
              <a:spcBef>
                <a:spcPts val="0"/>
              </a:spcBef>
              <a:buSzPct val="123000"/>
              <a:buFont typeface="Wingdings" charset="2"/>
              <a:buChar char="ü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052E64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Executive Order 8802 - FDR - desegregated defense industries</a:t>
            </a:r>
          </a:p>
          <a:p>
            <a:pPr lvl="0" defTabSz="257047">
              <a:spcBef>
                <a:spcPts val="0"/>
              </a:spcBef>
              <a:buSzPct val="123000"/>
              <a:buFont typeface="Wingdings" charset="2"/>
              <a:buChar char="ü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052E64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Double V Campaign</a:t>
            </a:r>
          </a:p>
          <a:p>
            <a:pPr lvl="0" defTabSz="257047">
              <a:spcBef>
                <a:spcPts val="0"/>
              </a:spcBef>
              <a:buSzPct val="123000"/>
              <a:buFont typeface="Wingdings" charset="2"/>
              <a:buChar char="ü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052E64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Executive Order 9981 - desegregated the military</a:t>
            </a:r>
          </a:p>
          <a:p>
            <a:pPr lvl="0" defTabSz="257047">
              <a:spcBef>
                <a:spcPts val="0"/>
              </a:spcBef>
              <a:buSzPct val="123000"/>
              <a:buFont typeface="Wingdings" charset="2"/>
              <a:buChar char="ü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052E64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Dixiecrats</a:t>
            </a:r>
          </a:p>
          <a:p>
            <a:pPr lvl="0" defTabSz="257047">
              <a:spcBef>
                <a:spcPts val="0"/>
              </a:spcBef>
              <a:buSzPct val="123000"/>
              <a:buFont typeface="Wingdings" charset="2"/>
              <a:buChar char="ü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052E64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Thurgood Marshall</a:t>
            </a:r>
          </a:p>
          <a:p>
            <a:pPr lvl="0" defTabSz="257047">
              <a:spcBef>
                <a:spcPts val="0"/>
              </a:spcBef>
              <a:buSzPct val="123000"/>
              <a:buFont typeface="Wingdings" charset="2"/>
              <a:buChar char="ü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052E64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Brown v. Board</a:t>
            </a:r>
          </a:p>
          <a:p>
            <a:pPr lvl="0" defTabSz="257047">
              <a:spcBef>
                <a:spcPts val="0"/>
              </a:spcBef>
              <a:buSzPct val="123000"/>
              <a:buFont typeface="Wingdings" charset="2"/>
              <a:buChar char="ü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052E64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Civil Rights Act of 1964</a:t>
            </a:r>
          </a:p>
          <a:p>
            <a:pPr lvl="0" defTabSz="257047">
              <a:spcBef>
                <a:spcPts val="0"/>
              </a:spcBef>
              <a:buSzPct val="123000"/>
              <a:buFont typeface="Wingdings" charset="2"/>
              <a:buChar char="ü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052E64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Voting Rights Act of 1965</a:t>
            </a:r>
          </a:p>
          <a:p>
            <a:pPr lvl="0" defTabSz="257047">
              <a:spcBef>
                <a:spcPts val="0"/>
              </a:spcBef>
              <a:buSzPct val="123000"/>
              <a:buFont typeface="Wingdings" charset="2"/>
              <a:buChar char="ü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052E64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24th Amendment</a:t>
            </a:r>
          </a:p>
          <a:p>
            <a:pPr lvl="0" defTabSz="257047">
              <a:spcBef>
                <a:spcPts val="0"/>
              </a:spcBef>
              <a:buSzPct val="123000"/>
              <a:buFont typeface="Wingdings" charset="2"/>
              <a:buChar char="ü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052E64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March on Washington</a:t>
            </a:r>
          </a:p>
          <a:p>
            <a:pPr lvl="0" defTabSz="257047">
              <a:spcBef>
                <a:spcPts val="0"/>
              </a:spcBef>
              <a:buSzPct val="123000"/>
              <a:buFont typeface="Wingdings" charset="2"/>
              <a:buChar char="ü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052E64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Black Power, Malcolm X, and the Black Panthers</a:t>
            </a:r>
          </a:p>
          <a:p>
            <a:pPr lvl="0" defTabSz="257047">
              <a:spcBef>
                <a:spcPts val="0"/>
              </a:spcBef>
              <a:buSzPct val="123000"/>
              <a:buFont typeface="Wingdings" charset="2"/>
              <a:buChar char="ü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052E64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Kerner Commission</a:t>
            </a:r>
          </a:p>
          <a:p>
            <a:pPr lvl="0" defTabSz="257047">
              <a:spcBef>
                <a:spcPts val="0"/>
              </a:spcBef>
              <a:buSzPct val="123000"/>
              <a:buFont typeface="Wingdings" charset="2"/>
              <a:buChar char="ü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052E64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Chicano Movement and Native Americans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3991">
              <a:defRPr sz="5168">
                <a:effectLst>
                  <a:outerShdw blurRad="9652" dist="9652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168" b="1" dirty="0">
                <a:solidFill>
                  <a:srgbClr val="1F497D"/>
                </a:solidFill>
                <a:effectLst>
                  <a:outerShdw blurRad="9652" dist="9652" dir="16200000" rotWithShape="0">
                    <a:srgbClr val="000000">
                      <a:alpha val="50000"/>
                    </a:srgbClr>
                  </a:outerShdw>
                </a:effectLst>
                <a:latin typeface="Matura MT Script Capitals"/>
                <a:cs typeface="Matura MT Script Capitals"/>
              </a:rPr>
              <a:t>The Emerging Civil Rights Struggle, 1941 - 1957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736401" y="3179857"/>
            <a:ext cx="4287245" cy="527781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defTabSz="280415">
              <a:spcBef>
                <a:spcPts val="100"/>
              </a:spcBef>
              <a:buSzPct val="110000"/>
              <a:buFont typeface="Wingdings" charset="2"/>
              <a:buChar char="q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031F43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Rights Liberalism: belief that the government must protect people from discrimination</a:t>
            </a:r>
          </a:p>
          <a:p>
            <a:pPr lvl="0" defTabSz="280415">
              <a:spcBef>
                <a:spcPts val="100"/>
              </a:spcBef>
              <a:buSzPct val="110000"/>
              <a:buFont typeface="Wingdings" charset="2"/>
              <a:buChar char="u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C13030"/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Life Under Jim Crow</a:t>
            </a:r>
          </a:p>
          <a:p>
            <a:pPr marL="544068" lvl="1" indent="-342900" defTabSz="280415">
              <a:spcBef>
                <a:spcPts val="1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chemeClr val="bg1">
                    <a:lumMod val="50000"/>
                    <a:alpha val="80000"/>
                  </a:scheme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  <a:latin typeface="Chalkboard"/>
                <a:cs typeface="Chalkboard"/>
              </a:rPr>
              <a:t>Jim Crow laws were prevalent in the South</a:t>
            </a:r>
          </a:p>
          <a:p>
            <a:pPr marL="544068" lvl="1" indent="-342900" defTabSz="280415">
              <a:spcBef>
                <a:spcPts val="1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chemeClr val="bg1">
                    <a:lumMod val="50000"/>
                    <a:alpha val="80000"/>
                  </a:scheme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  <a:latin typeface="Chalkboard"/>
                <a:cs typeface="Chalkboard"/>
              </a:rPr>
              <a:t>Poll taxes, literacy tests, and “white primaries” discouraged African Americans from voting</a:t>
            </a:r>
          </a:p>
          <a:p>
            <a:pPr marL="544068" lvl="1" indent="-342900" defTabSz="280415">
              <a:spcBef>
                <a:spcPts val="1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chemeClr val="bg1">
                    <a:lumMod val="50000"/>
                    <a:alpha val="80000"/>
                  </a:scheme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  <a:latin typeface="Chalkboard"/>
                <a:cs typeface="Chalkboard"/>
              </a:rPr>
              <a:t>Housing in the North was heavily segregated</a:t>
            </a:r>
          </a:p>
          <a:p>
            <a:pPr marL="745237" lvl="2" indent="-342900" defTabSz="280415">
              <a:spcBef>
                <a:spcPts val="100"/>
              </a:spcBef>
              <a:buSzPct val="110000"/>
              <a:buFont typeface="Wingdings" charset="2"/>
              <a:buChar char="u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chemeClr val="bg1">
                    <a:lumMod val="50000"/>
                    <a:alpha val="80000"/>
                  </a:scheme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  <a:latin typeface="Chalkboard"/>
                <a:cs typeface="Chalkboard"/>
              </a:rPr>
              <a:t>Violence used to discourage blacks from living in white </a:t>
            </a:r>
            <a:r>
              <a:rPr sz="2000" b="1" dirty="0" smtClean="0">
                <a:solidFill>
                  <a:schemeClr val="bg1">
                    <a:lumMod val="50000"/>
                    <a:alpha val="80000"/>
                  </a:scheme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  <a:latin typeface="Chalkboard"/>
                <a:cs typeface="Chalkboard"/>
              </a:rPr>
              <a:t>neighborhoods</a:t>
            </a:r>
            <a:endParaRPr sz="2000" b="1" dirty="0">
              <a:solidFill>
                <a:schemeClr val="bg1">
                  <a:lumMod val="50000"/>
                  <a:alpha val="80000"/>
                </a:schemeClr>
              </a:solidFill>
              <a:effectLst>
                <a:outerShdw blurRad="12192" dist="6096" dir="5400000" rotWithShape="0">
                  <a:srgbClr val="FFFFFF"/>
                </a:outerShdw>
              </a:effectLst>
              <a:latin typeface="Chalkboard"/>
              <a:cs typeface="Chalkboard"/>
            </a:endParaRPr>
          </a:p>
        </p:txBody>
      </p:sp>
      <p:pic>
        <p:nvPicPr>
          <p:cNvPr id="39" name="800px-JimCrowInDurhamNC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60539" y="5597676"/>
            <a:ext cx="3124721" cy="30124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2800" y="2954353"/>
            <a:ext cx="3860800" cy="205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0560" y="3298976"/>
            <a:ext cx="2688772" cy="2298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8500" y="6121400"/>
            <a:ext cx="3947964" cy="2489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b="1" dirty="0">
                <a:solidFill>
                  <a:srgbClr val="1F497D"/>
                </a:solidFill>
                <a:effectLst>
                  <a:outerShdw blurRad="9652" dist="9652" dir="16200000" rotWithShape="0">
                    <a:srgbClr val="000000">
                      <a:alpha val="50000"/>
                    </a:srgbClr>
                  </a:outerShdw>
                </a:effectLst>
                <a:latin typeface="Matura MT Script Capitals"/>
                <a:cs typeface="Matura MT Script Capitals"/>
              </a:rPr>
              <a:t>The Emerging Civil Rights Struggle, 1941 - 1957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51844" y="3104593"/>
            <a:ext cx="4590898" cy="5917545"/>
          </a:xfrm>
        </p:spPr>
        <p:txBody>
          <a:bodyPr>
            <a:normAutofit/>
          </a:bodyPr>
          <a:lstStyle/>
          <a:p>
            <a:pPr lvl="0" defTabSz="280415">
              <a:spcBef>
                <a:spcPts val="100"/>
              </a:spcBef>
              <a:buSzPct val="110000"/>
              <a:buFont typeface="Wingdings" charset="2"/>
              <a:buChar char="u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000" b="1" dirty="0">
                <a:solidFill>
                  <a:srgbClr val="C13030"/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Origins of the Civil Rights Movement</a:t>
            </a:r>
          </a:p>
          <a:p>
            <a:pPr marL="486918" lvl="1" indent="-285750" defTabSz="280415">
              <a:spcBef>
                <a:spcPts val="1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000" b="1" dirty="0">
                <a:effectLst>
                  <a:outerShdw blurRad="12192" dist="6096" dir="5400000" rotWithShape="0">
                    <a:srgbClr val="FFFFFF"/>
                  </a:outerShdw>
                </a:effectLst>
                <a:latin typeface="Chalkboard"/>
                <a:cs typeface="Chalkboard"/>
              </a:rPr>
              <a:t>Nazi racism was attacked during WWII</a:t>
            </a:r>
          </a:p>
          <a:p>
            <a:pPr marL="486918" lvl="1" indent="-285750" defTabSz="280415">
              <a:spcBef>
                <a:spcPts val="1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000" b="1" dirty="0">
                <a:effectLst>
                  <a:outerShdw blurRad="12192" dist="6096" dir="5400000" rotWithShape="0">
                    <a:srgbClr val="FFFFFF"/>
                  </a:outerShdw>
                </a:effectLst>
                <a:latin typeface="Chalkboard"/>
                <a:cs typeface="Chalkboard"/>
              </a:rPr>
              <a:t>The Cold War aided the Civil Rights Movement </a:t>
            </a:r>
          </a:p>
          <a:p>
            <a:pPr marL="688087" lvl="2" indent="-285750" defTabSz="280415">
              <a:spcBef>
                <a:spcPts val="100"/>
              </a:spcBef>
              <a:buSzPct val="110000"/>
              <a:buFont typeface="Arial"/>
              <a:buChar char="•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000" b="1" dirty="0">
                <a:effectLst>
                  <a:outerShdw blurRad="12192" dist="6096" dir="5400000" rotWithShape="0">
                    <a:srgbClr val="FFFFFF"/>
                  </a:outerShdw>
                </a:effectLst>
                <a:latin typeface="Chalkboard"/>
                <a:cs typeface="Chalkboard"/>
              </a:rPr>
              <a:t>US claimed democracy was better than communism</a:t>
            </a:r>
          </a:p>
          <a:p>
            <a:pPr marL="486918" lvl="1" indent="-285750" defTabSz="280415">
              <a:spcBef>
                <a:spcPts val="1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000" b="1" dirty="0">
                <a:effectLst>
                  <a:outerShdw blurRad="12192" dist="6096" dir="5400000" rotWithShape="0">
                    <a:srgbClr val="FFFFFF"/>
                  </a:outerShdw>
                </a:effectLst>
                <a:latin typeface="Chalkboard"/>
                <a:cs typeface="Chalkboard"/>
              </a:rPr>
              <a:t>African American college students played a large role in the movement in the 1960s</a:t>
            </a:r>
          </a:p>
          <a:p>
            <a:pPr marL="486918" lvl="1" indent="-285750" defTabSz="280415">
              <a:spcBef>
                <a:spcPts val="1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000" b="1" dirty="0">
                <a:effectLst>
                  <a:outerShdw blurRad="12192" dist="6096" dir="5400000" rotWithShape="0">
                    <a:srgbClr val="FFFFFF"/>
                  </a:outerShdw>
                </a:effectLst>
                <a:latin typeface="Chalkboard"/>
                <a:cs typeface="Chalkboard"/>
              </a:rPr>
              <a:t>TV showed demonstrations and violence against blacks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577" y="2980702"/>
            <a:ext cx="3441700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629" y="5484782"/>
            <a:ext cx="3151538" cy="330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293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3991">
              <a:defRPr sz="5168">
                <a:effectLst>
                  <a:outerShdw blurRad="9652" dist="9652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5400" b="1" dirty="0">
                <a:solidFill>
                  <a:srgbClr val="1F497D"/>
                </a:solidFill>
                <a:latin typeface="Matura MT Script Capitals"/>
                <a:cs typeface="Matura MT Script Capitals"/>
              </a:rPr>
              <a:t>The Emerging Civil Rights Struggle, 1941 - 1957</a:t>
            </a:r>
            <a:endParaRPr sz="5168" dirty="0">
              <a:solidFill>
                <a:srgbClr val="BCB08F"/>
              </a:solidFill>
              <a:effectLst>
                <a:outerShdw blurRad="9652" dist="9652" dir="162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754386" y="2879469"/>
            <a:ext cx="6397956" cy="5954911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lvl="0" defTabSz="391414">
              <a:spcBef>
                <a:spcPts val="0"/>
              </a:spcBef>
              <a:buSzPct val="110000"/>
              <a:buFont typeface="Wingdings" charset="2"/>
              <a:buChar char="q"/>
              <a:defRPr sz="1800" i="0">
                <a:solidFill>
                  <a:srgbClr val="000000"/>
                </a:solidFill>
                <a:effectLst/>
              </a:defRPr>
            </a:pPr>
            <a:r>
              <a:rPr sz="2412" b="1" dirty="0">
                <a:solidFill>
                  <a:srgbClr val="C13030"/>
                </a:solidFill>
                <a:effectLst>
                  <a:outerShdw blurRad="17018" dist="8509" dir="5400000" rotWithShape="0">
                    <a:srgbClr val="FFFFFF"/>
                  </a:outerShdw>
                </a:effectLst>
              </a:rPr>
              <a:t>World War II: The Beginnings</a:t>
            </a:r>
          </a:p>
          <a:p>
            <a:pPr marL="623697" lvl="1" indent="-342900" defTabSz="391414">
              <a:spcBef>
                <a:spcPts val="0"/>
              </a:spcBef>
              <a:buSzPct val="110000"/>
              <a:buFont typeface="Wingdings" charset="2"/>
              <a:buChar char="u"/>
              <a:defRPr sz="1800" i="0">
                <a:solidFill>
                  <a:srgbClr val="000000"/>
                </a:solidFill>
                <a:effectLst/>
              </a:defRPr>
            </a:pPr>
            <a:r>
              <a:rPr sz="2412" b="1" dirty="0">
                <a:solidFill>
                  <a:srgbClr val="347DA3"/>
                </a:solidFill>
                <a:effectLst>
                  <a:outerShdw blurRad="17018" dist="8509" dir="5400000" rotWithShape="0">
                    <a:srgbClr val="FFFFFF"/>
                  </a:outerShdw>
                </a:effectLst>
              </a:rPr>
              <a:t>Executive Order 8802:</a:t>
            </a:r>
          </a:p>
          <a:p>
            <a:pPr marL="904494" lvl="2" indent="-342900" defTabSz="391414">
              <a:spcBef>
                <a:spcPts val="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412" b="1" dirty="0">
                <a:solidFill>
                  <a:srgbClr val="031F43">
                    <a:alpha val="80000"/>
                  </a:srgbClr>
                </a:solidFill>
                <a:effectLst>
                  <a:outerShdw blurRad="17018" dist="8509" dir="5400000" rotWithShape="0">
                    <a:srgbClr val="FFFFFF"/>
                  </a:outerShdw>
                </a:effectLst>
                <a:latin typeface="Chalkboard"/>
                <a:cs typeface="Chalkboard"/>
              </a:rPr>
              <a:t>A. Philip Randolph proposed a March on Washington</a:t>
            </a:r>
          </a:p>
          <a:p>
            <a:pPr marL="904494" lvl="2" indent="-342900" defTabSz="391414">
              <a:spcBef>
                <a:spcPts val="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412" b="1" dirty="0">
                <a:solidFill>
                  <a:srgbClr val="031F43">
                    <a:alpha val="80000"/>
                  </a:srgbClr>
                </a:solidFill>
                <a:effectLst>
                  <a:outerShdw blurRad="17018" dist="8509" dir="5400000" rotWithShape="0">
                    <a:srgbClr val="FFFFFF"/>
                  </a:outerShdw>
                </a:effectLst>
                <a:latin typeface="Chalkboard"/>
                <a:cs typeface="Chalkboard"/>
              </a:rPr>
              <a:t>FDR barred discrimination in defense industries</a:t>
            </a:r>
          </a:p>
          <a:p>
            <a:pPr marL="623697" lvl="1" indent="-342900" defTabSz="391414">
              <a:spcBef>
                <a:spcPts val="0"/>
              </a:spcBef>
              <a:buSzPct val="110000"/>
              <a:buFont typeface="Wingdings" charset="2"/>
              <a:buChar char="u"/>
              <a:defRPr sz="1800" i="0">
                <a:solidFill>
                  <a:srgbClr val="000000"/>
                </a:solidFill>
                <a:effectLst/>
              </a:defRPr>
            </a:pPr>
            <a:r>
              <a:rPr sz="2412" b="1" dirty="0">
                <a:solidFill>
                  <a:srgbClr val="347DA3"/>
                </a:solidFill>
                <a:effectLst>
                  <a:outerShdw blurRad="17018" dist="8509" dir="5400000" rotWithShape="0">
                    <a:srgbClr val="FFFFFF"/>
                  </a:outerShdw>
                </a:effectLst>
              </a:rPr>
              <a:t>The Double V Campaign:</a:t>
            </a:r>
          </a:p>
          <a:p>
            <a:pPr marL="904494" lvl="2" indent="-342900" defTabSz="391414">
              <a:spcBef>
                <a:spcPts val="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412" b="1" dirty="0">
                <a:solidFill>
                  <a:srgbClr val="031F43">
                    <a:alpha val="80000"/>
                  </a:srgbClr>
                </a:solidFill>
                <a:effectLst>
                  <a:outerShdw blurRad="17018" dist="8509" dir="5400000" rotWithShape="0">
                    <a:srgbClr val="FFFFFF"/>
                  </a:outerShdw>
                </a:effectLst>
                <a:latin typeface="Chalkboard"/>
                <a:cs typeface="Chalkboard"/>
              </a:rPr>
              <a:t>Victory over fascism and victory over racism at home</a:t>
            </a:r>
          </a:p>
          <a:p>
            <a:pPr marL="904494" lvl="2" indent="-342900" defTabSz="391414">
              <a:spcBef>
                <a:spcPts val="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412" b="1" dirty="0">
                <a:solidFill>
                  <a:srgbClr val="031F43">
                    <a:alpha val="80000"/>
                  </a:srgbClr>
                </a:solidFill>
                <a:effectLst>
                  <a:outerShdw blurRad="17018" dist="8509" dir="5400000" rotWithShape="0">
                    <a:srgbClr val="FFFFFF"/>
                  </a:outerShdw>
                </a:effectLst>
                <a:latin typeface="Chalkboard"/>
                <a:cs typeface="Chalkboard"/>
              </a:rPr>
              <a:t>James Farmer - founding member of the Congress of Racial Equality (CORE)</a:t>
            </a:r>
          </a:p>
          <a:p>
            <a:pPr marL="1185291" lvl="3" indent="-342900" defTabSz="391414">
              <a:spcBef>
                <a:spcPts val="0"/>
              </a:spcBef>
              <a:buSzPct val="110000"/>
              <a:buFont typeface="Wingdings" charset="2"/>
              <a:buChar char="v"/>
              <a:defRPr sz="1800" i="0">
                <a:solidFill>
                  <a:srgbClr val="000000"/>
                </a:solidFill>
                <a:effectLst/>
              </a:defRPr>
            </a:pPr>
            <a:r>
              <a:rPr sz="2412" b="1" dirty="0">
                <a:solidFill>
                  <a:srgbClr val="031F43">
                    <a:alpha val="80000"/>
                  </a:srgbClr>
                </a:solidFill>
                <a:effectLst>
                  <a:outerShdw blurRad="17018" dist="8509" dir="5400000" rotWithShape="0">
                    <a:srgbClr val="FFFFFF"/>
                  </a:outerShdw>
                </a:effectLst>
                <a:latin typeface="Chalkboard"/>
                <a:cs typeface="Chalkboard"/>
              </a:rPr>
              <a:t>Play an instrumental role in the 1960s</a:t>
            </a:r>
          </a:p>
          <a:p>
            <a:pPr marL="904494" lvl="2" indent="-342900" defTabSz="391414">
              <a:spcBef>
                <a:spcPts val="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412" b="1" dirty="0">
                <a:solidFill>
                  <a:srgbClr val="031F43">
                    <a:alpha val="80000"/>
                  </a:srgbClr>
                </a:solidFill>
                <a:effectLst>
                  <a:outerShdw blurRad="17018" dist="8509" dir="5400000" rotWithShape="0">
                    <a:srgbClr val="FFFFFF"/>
                  </a:outerShdw>
                </a:effectLst>
                <a:latin typeface="Chalkboard"/>
                <a:cs typeface="Chalkboard"/>
              </a:rPr>
              <a:t>Many African American veterans benefitted from the GI Bill</a:t>
            </a:r>
          </a:p>
        </p:txBody>
      </p:sp>
      <p:pic>
        <p:nvPicPr>
          <p:cNvPr id="43" name="448px-A._Philip_Randolph_1963_NYWT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44400" y="2797655"/>
            <a:ext cx="3171629" cy="214263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lossy-page1-793px-&quot;V&quot;_home_campaign,_Washington,_DC,_10-1942_-_NARA_-_533827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46840" y="5294996"/>
            <a:ext cx="3617608" cy="35393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3991">
              <a:defRPr sz="5168">
                <a:effectLst>
                  <a:outerShdw blurRad="9652" dist="9652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5400" b="1" dirty="0">
                <a:solidFill>
                  <a:srgbClr val="1F497D"/>
                </a:solidFill>
                <a:latin typeface="Matura MT Script Capitals"/>
                <a:cs typeface="Matura MT Script Capitals"/>
              </a:rPr>
              <a:t>The Emerging Civil Rights Struggle, 1941 - 1957</a:t>
            </a:r>
            <a:endParaRPr sz="5168" dirty="0">
              <a:solidFill>
                <a:srgbClr val="BCB08F"/>
              </a:solidFill>
              <a:effectLst>
                <a:outerShdw blurRad="9652" dist="9652" dir="162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6425375" y="2777527"/>
            <a:ext cx="5917367" cy="627283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 defTabSz="368045">
              <a:spcBef>
                <a:spcPts val="0"/>
              </a:spcBef>
              <a:buSzPct val="110000"/>
              <a:buFont typeface="Wingdings" charset="2"/>
              <a:buChar char="q"/>
              <a:defRPr sz="1800" i="0">
                <a:solidFill>
                  <a:srgbClr val="000000"/>
                </a:solidFill>
                <a:effectLst/>
              </a:defRPr>
            </a:pPr>
            <a:r>
              <a:rPr sz="2268" b="1" dirty="0">
                <a:solidFill>
                  <a:srgbClr val="C13030"/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Cold War Civil Rights</a:t>
            </a:r>
          </a:p>
          <a:p>
            <a:pPr marL="606933" lvl="1" indent="-342900" defTabSz="368045">
              <a:spcBef>
                <a:spcPts val="0"/>
              </a:spcBef>
              <a:buSzPct val="110000"/>
              <a:buFont typeface="Wingdings" charset="2"/>
              <a:buChar char="u"/>
              <a:defRPr sz="1800" i="0">
                <a:solidFill>
                  <a:srgbClr val="000000"/>
                </a:solidFill>
                <a:effectLst/>
              </a:defRPr>
            </a:pPr>
            <a:r>
              <a:rPr sz="2268" b="1" dirty="0">
                <a:solidFill>
                  <a:srgbClr val="347DA3"/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Civil Rights and the New Deal Coalition:</a:t>
            </a:r>
          </a:p>
          <a:p>
            <a:pPr marL="870966" lvl="2" indent="-342900" defTabSz="368045">
              <a:spcBef>
                <a:spcPts val="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268" b="1" dirty="0">
                <a:solidFill>
                  <a:srgbClr val="031F43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“To Secure These Rights” government report under Truman’s administration that advocated government involvement to ensure equality for blacks</a:t>
            </a:r>
          </a:p>
          <a:p>
            <a:pPr marL="870966" lvl="2" indent="-342900" defTabSz="368045">
              <a:spcBef>
                <a:spcPts val="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268" b="1" dirty="0">
                <a:solidFill>
                  <a:srgbClr val="031F43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Executive Order # 9981 - desegregated US military</a:t>
            </a:r>
          </a:p>
          <a:p>
            <a:pPr marL="1134999" lvl="3" indent="-342900" defTabSz="368045">
              <a:spcBef>
                <a:spcPts val="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268" b="1" dirty="0">
                <a:solidFill>
                  <a:srgbClr val="031F43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Korean War was the first war fought with desegregated units</a:t>
            </a:r>
          </a:p>
          <a:p>
            <a:pPr marL="870966" lvl="2" indent="-342900" defTabSz="368045">
              <a:spcBef>
                <a:spcPts val="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268" b="1" dirty="0">
                <a:solidFill>
                  <a:srgbClr val="031F43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States’ Rights Democratic Party (Dixiecrats)</a:t>
            </a:r>
          </a:p>
          <a:p>
            <a:pPr marL="1134999" lvl="3" indent="-342900" defTabSz="368045">
              <a:spcBef>
                <a:spcPts val="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268" b="1" dirty="0">
                <a:solidFill>
                  <a:srgbClr val="031F43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Southern Democrats led by Strom Thurmond, who ran for president in 1948</a:t>
            </a:r>
          </a:p>
          <a:p>
            <a:pPr marL="606933" lvl="1" indent="-342900" defTabSz="368045">
              <a:spcBef>
                <a:spcPts val="0"/>
              </a:spcBef>
              <a:buSzPct val="110000"/>
              <a:buFont typeface="Wingdings" charset="2"/>
              <a:buChar char="u"/>
              <a:defRPr sz="1800" i="0">
                <a:solidFill>
                  <a:srgbClr val="000000"/>
                </a:solidFill>
                <a:effectLst/>
              </a:defRPr>
            </a:pPr>
            <a:r>
              <a:rPr sz="2268" b="1" dirty="0">
                <a:solidFill>
                  <a:srgbClr val="347DA3"/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Race and Anticommunism:</a:t>
            </a:r>
          </a:p>
          <a:p>
            <a:pPr marL="870966" lvl="2" indent="-342900" defTabSz="368045">
              <a:spcBef>
                <a:spcPts val="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268" b="1" dirty="0">
                <a:solidFill>
                  <a:srgbClr val="031F43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Racism in the US aided the Soviet Union in the Cold War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980" y="3362664"/>
            <a:ext cx="3289300" cy="2463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980" y="6134100"/>
            <a:ext cx="3225800" cy="25273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3991">
              <a:defRPr sz="5168">
                <a:effectLst>
                  <a:outerShdw blurRad="9652" dist="9652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5400" b="1" dirty="0">
                <a:solidFill>
                  <a:srgbClr val="1F497D"/>
                </a:solidFill>
                <a:latin typeface="Matura MT Script Capitals"/>
                <a:cs typeface="Matura MT Script Capitals"/>
              </a:rPr>
              <a:t>The Emerging Civil Rights Struggle, 1941 - 1957</a:t>
            </a:r>
            <a:endParaRPr sz="5168" dirty="0">
              <a:solidFill>
                <a:srgbClr val="BCB08F"/>
              </a:solidFill>
              <a:effectLst>
                <a:outerShdw blurRad="9652" dist="9652" dir="162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736401" y="2577754"/>
            <a:ext cx="6008832" cy="65384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 defTabSz="455675">
              <a:spcBef>
                <a:spcPts val="0"/>
              </a:spcBef>
              <a:buSzPct val="110000"/>
              <a:buFont typeface="Wingdings" charset="2"/>
              <a:buChar char="u"/>
              <a:defRPr sz="1800" i="0">
                <a:solidFill>
                  <a:srgbClr val="000000"/>
                </a:solidFill>
                <a:effectLst/>
              </a:defRPr>
            </a:pPr>
            <a:r>
              <a:rPr sz="2807" b="1" dirty="0" smtClean="0">
                <a:solidFill>
                  <a:srgbClr val="FF0000"/>
                </a:solidFill>
                <a:effectLst>
                  <a:outerShdw blurRad="19812" dist="9906" dir="5400000" rotWithShape="0">
                    <a:srgbClr val="FFFFFF"/>
                  </a:outerShdw>
                </a:effectLst>
              </a:rPr>
              <a:t>Mexican Americans and Japanese Americans</a:t>
            </a:r>
          </a:p>
          <a:p>
            <a:pPr marL="1110996" lvl="2" indent="-457200" defTabSz="455675">
              <a:spcBef>
                <a:spcPts val="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807" b="1" dirty="0" smtClean="0">
                <a:solidFill>
                  <a:srgbClr val="031F43">
                    <a:alpha val="80000"/>
                  </a:srgbClr>
                </a:solidFill>
                <a:effectLst>
                  <a:outerShdw blurRad="19812" dist="9906" dir="5400000" rotWithShape="0">
                    <a:srgbClr val="FFFFFF"/>
                  </a:outerShdw>
                </a:effectLst>
              </a:rPr>
              <a:t>Mexican Americans faced similar discrimination - poll taxes and poor, rundown neighborhoods</a:t>
            </a:r>
          </a:p>
          <a:p>
            <a:pPr marL="1110996" lvl="2" indent="-457200" defTabSz="455675">
              <a:spcBef>
                <a:spcPts val="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807" b="1" dirty="0" smtClean="0">
                <a:solidFill>
                  <a:srgbClr val="031F43">
                    <a:alpha val="80000"/>
                  </a:srgbClr>
                </a:solidFill>
                <a:effectLst>
                  <a:outerShdw blurRad="19812" dist="9906" dir="5400000" rotWithShape="0">
                    <a:srgbClr val="FFFFFF"/>
                  </a:outerShdw>
                </a:effectLst>
              </a:rPr>
              <a:t>Cesar Chavez - United Farm Workers (UFW)</a:t>
            </a:r>
          </a:p>
          <a:p>
            <a:pPr marL="1110996" lvl="2" indent="-457200" defTabSz="455675">
              <a:spcBef>
                <a:spcPts val="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807" b="1" i="1" dirty="0" smtClean="0">
                <a:solidFill>
                  <a:srgbClr val="031F43">
                    <a:alpha val="80000"/>
                  </a:srgbClr>
                </a:solidFill>
                <a:effectLst>
                  <a:outerShdw blurRad="19812" dist="9906" dir="5400000" rotWithShape="0">
                    <a:srgbClr val="FFFFFF"/>
                  </a:outerShdw>
                </a:effectLst>
              </a:rPr>
              <a:t>Mendez v. Westminster</a:t>
            </a:r>
            <a:r>
              <a:rPr sz="2807" b="1" dirty="0" smtClean="0">
                <a:solidFill>
                  <a:srgbClr val="031F43">
                    <a:alpha val="80000"/>
                  </a:srgbClr>
                </a:solidFill>
                <a:effectLst>
                  <a:outerShdw blurRad="19812" dist="9906" dir="5400000" rotWithShape="0">
                    <a:srgbClr val="FFFFFF"/>
                  </a:outerShdw>
                </a:effectLst>
              </a:rPr>
              <a:t> (1947):</a:t>
            </a:r>
          </a:p>
          <a:p>
            <a:pPr marL="1437894" lvl="3" indent="-457200" defTabSz="455675">
              <a:spcBef>
                <a:spcPts val="0"/>
              </a:spcBef>
              <a:buSzPct val="110000"/>
              <a:buFont typeface="Wingdings" charset="2"/>
              <a:buChar char="v"/>
              <a:defRPr sz="1800" i="0">
                <a:solidFill>
                  <a:srgbClr val="000000"/>
                </a:solidFill>
                <a:effectLst/>
              </a:defRPr>
            </a:pPr>
            <a:r>
              <a:rPr sz="2807" b="1" dirty="0" smtClean="0">
                <a:solidFill>
                  <a:srgbClr val="031F43">
                    <a:alpha val="80000"/>
                  </a:srgbClr>
                </a:solidFill>
                <a:effectLst>
                  <a:outerShdw blurRad="19812" dist="9906" dir="5400000" rotWithShape="0">
                    <a:srgbClr val="FFFFFF"/>
                  </a:outerShdw>
                </a:effectLst>
              </a:rPr>
              <a:t>Segregated Mexican schools were not allowed </a:t>
            </a:r>
          </a:p>
          <a:p>
            <a:pPr marL="1110996" lvl="2" indent="-457200" defTabSz="455675">
              <a:spcBef>
                <a:spcPts val="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807" b="1" dirty="0" smtClean="0">
                <a:solidFill>
                  <a:srgbClr val="031F43">
                    <a:alpha val="80000"/>
                  </a:srgbClr>
                </a:solidFill>
                <a:effectLst>
                  <a:outerShdw blurRad="19812" dist="9906" dir="5400000" rotWithShape="0">
                    <a:srgbClr val="FFFFFF"/>
                  </a:outerShdw>
                </a:effectLst>
              </a:rPr>
              <a:t>California’s Alien Land Law was overturned</a:t>
            </a:r>
          </a:p>
          <a:p>
            <a:pPr marL="1437894" lvl="3" indent="-457200" defTabSz="455675">
              <a:spcBef>
                <a:spcPts val="0"/>
              </a:spcBef>
              <a:buSzPct val="110000"/>
              <a:buFont typeface="Wingdings" charset="2"/>
              <a:buChar char="v"/>
              <a:defRPr sz="1800" i="0">
                <a:solidFill>
                  <a:srgbClr val="000000"/>
                </a:solidFill>
                <a:effectLst/>
              </a:defRPr>
            </a:pPr>
            <a:r>
              <a:rPr sz="2807" b="1" dirty="0" smtClean="0">
                <a:solidFill>
                  <a:srgbClr val="031F43">
                    <a:alpha val="80000"/>
                  </a:srgbClr>
                </a:solidFill>
                <a:effectLst>
                  <a:outerShdw blurRad="19812" dist="9906" dir="5400000" rotWithShape="0">
                    <a:srgbClr val="FFFFFF"/>
                  </a:outerShdw>
                </a:effectLst>
              </a:rPr>
              <a:t>Forbade Japanese immigrants from owning land</a:t>
            </a:r>
            <a:endParaRPr sz="2807" b="1" dirty="0">
              <a:solidFill>
                <a:srgbClr val="031F43">
                  <a:alpha val="80000"/>
                </a:srgbClr>
              </a:solidFill>
              <a:effectLst>
                <a:outerShdw blurRad="19812" dist="9906" dir="5400000" rotWithShape="0">
                  <a:srgbClr val="FFFFFF"/>
                </a:outerShdw>
              </a:effectLst>
            </a:endParaRPr>
          </a:p>
        </p:txBody>
      </p:sp>
      <p:pic>
        <p:nvPicPr>
          <p:cNvPr id="51" name="SchoolLunch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6282" y="2822359"/>
            <a:ext cx="4677492" cy="25738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195" y="6096111"/>
            <a:ext cx="3810000" cy="2133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3991">
              <a:defRPr sz="5168">
                <a:effectLst>
                  <a:outerShdw blurRad="9652" dist="9652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168" dirty="0">
                <a:solidFill>
                  <a:schemeClr val="bg1">
                    <a:lumMod val="75000"/>
                  </a:schemeClr>
                </a:solidFill>
                <a:effectLst>
                  <a:outerShdw blurRad="9652" dist="9652" dir="16200000" rotWithShape="0">
                    <a:srgbClr val="000000">
                      <a:alpha val="50000"/>
                    </a:srgbClr>
                  </a:outerShdw>
                </a:effectLst>
                <a:latin typeface="Matura MT Script Capitals"/>
                <a:cs typeface="Matura MT Script Capitals"/>
              </a:rPr>
              <a:t>The Emerging Civil Rights Struggle, 1941 - 1957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451564" y="2863564"/>
            <a:ext cx="6669971" cy="595491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defTabSz="280415">
              <a:spcBef>
                <a:spcPts val="100"/>
              </a:spcBef>
              <a:buSzPct val="110000"/>
              <a:buFont typeface="Wingdings" charset="2"/>
              <a:buChar char="q"/>
              <a:defRPr sz="1800" i="0">
                <a:solidFill>
                  <a:srgbClr val="000000"/>
                </a:solidFill>
                <a:effectLst/>
              </a:defRPr>
            </a:pPr>
            <a:r>
              <a:rPr sz="1800" b="1" dirty="0">
                <a:solidFill>
                  <a:srgbClr val="C13030"/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Fighting For Equality Before the Law</a:t>
            </a:r>
          </a:p>
          <a:p>
            <a:pPr marL="688087" lvl="2" indent="-285750" defTabSz="280415">
              <a:spcBef>
                <a:spcPts val="100"/>
              </a:spcBef>
              <a:buSzPct val="110000"/>
              <a:buFont typeface="Wingdings" charset="2"/>
              <a:buChar char="u"/>
              <a:defRPr sz="1800" i="0">
                <a:solidFill>
                  <a:srgbClr val="000000"/>
                </a:solidFill>
                <a:effectLst/>
              </a:defRPr>
            </a:pPr>
            <a:r>
              <a:rPr sz="1800" b="1" dirty="0">
                <a:solidFill>
                  <a:srgbClr val="347DA3"/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Thurgood Marshall</a:t>
            </a:r>
          </a:p>
          <a:p>
            <a:pPr marL="889254" lvl="3" indent="-285750" defTabSz="280415">
              <a:spcBef>
                <a:spcPts val="1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1800" b="1" dirty="0">
                <a:solidFill>
                  <a:srgbClr val="052E64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NAACP lawyer, future justice of the Supreme Court</a:t>
            </a:r>
          </a:p>
          <a:p>
            <a:pPr marL="889254" lvl="3" indent="-285750" defTabSz="280415">
              <a:spcBef>
                <a:spcPts val="1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1800" b="1" i="1" dirty="0">
                <a:solidFill>
                  <a:srgbClr val="052E64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Smith v. Allwright</a:t>
            </a:r>
            <a:r>
              <a:rPr sz="1800" b="1" dirty="0">
                <a:solidFill>
                  <a:srgbClr val="052E64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 (1944) - white primaries were unconstitutional</a:t>
            </a:r>
          </a:p>
          <a:p>
            <a:pPr marL="889254" lvl="3" indent="-285750" defTabSz="280415">
              <a:spcBef>
                <a:spcPts val="1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1800" b="1" dirty="0">
                <a:solidFill>
                  <a:srgbClr val="052E64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Lead attorney in </a:t>
            </a:r>
            <a:r>
              <a:rPr sz="1800" b="1" i="1" dirty="0">
                <a:solidFill>
                  <a:srgbClr val="052E64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Brown v. Board</a:t>
            </a:r>
            <a:endParaRPr sz="1800" b="1" dirty="0">
              <a:solidFill>
                <a:srgbClr val="052E64">
                  <a:alpha val="80000"/>
                </a:srgbClr>
              </a:solidFill>
              <a:effectLst>
                <a:outerShdw blurRad="12192" dist="6096" dir="5400000" rotWithShape="0">
                  <a:srgbClr val="FFFFFF"/>
                </a:outerShdw>
              </a:effectLst>
              <a:latin typeface="Comic Sans MS"/>
              <a:cs typeface="Comic Sans MS"/>
            </a:endParaRPr>
          </a:p>
          <a:p>
            <a:pPr marL="688087" lvl="2" indent="-285750" defTabSz="280415">
              <a:spcBef>
                <a:spcPts val="100"/>
              </a:spcBef>
              <a:buSzPct val="110000"/>
              <a:buFont typeface="Wingdings" charset="2"/>
              <a:buChar char="u"/>
              <a:defRPr sz="1800" i="0">
                <a:solidFill>
                  <a:srgbClr val="000000"/>
                </a:solidFill>
                <a:effectLst/>
              </a:defRPr>
            </a:pPr>
            <a:r>
              <a:rPr sz="1800" b="1" dirty="0">
                <a:solidFill>
                  <a:srgbClr val="347DA3"/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***Brown v. Board of Education***:</a:t>
            </a:r>
          </a:p>
          <a:p>
            <a:pPr marL="889254" lvl="3" indent="-285750" defTabSz="280415">
              <a:spcBef>
                <a:spcPts val="1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1800" b="1" dirty="0">
                <a:solidFill>
                  <a:srgbClr val="052E64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Overturned “separate but equal” established by Plessy</a:t>
            </a:r>
          </a:p>
          <a:p>
            <a:pPr marL="889254" lvl="3" indent="-285750" defTabSz="280415">
              <a:spcBef>
                <a:spcPts val="1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1800" b="1" dirty="0">
                <a:solidFill>
                  <a:srgbClr val="052E64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Led to resistance by Southerners:</a:t>
            </a:r>
          </a:p>
          <a:p>
            <a:pPr marL="1090422" lvl="4" indent="-285750" defTabSz="280415">
              <a:spcBef>
                <a:spcPts val="100"/>
              </a:spcBef>
              <a:buSzPct val="110000"/>
              <a:buFont typeface="Wingdings" charset="2"/>
              <a:buChar char="²"/>
              <a:defRPr sz="1800" i="0">
                <a:solidFill>
                  <a:srgbClr val="000000"/>
                </a:solidFill>
                <a:effectLst/>
              </a:defRPr>
            </a:pPr>
            <a:r>
              <a:rPr sz="1800" b="1" dirty="0">
                <a:solidFill>
                  <a:srgbClr val="052E64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Massive Resistance - schools would shut down, rather than desegregate</a:t>
            </a:r>
          </a:p>
          <a:p>
            <a:pPr marL="1090422" lvl="4" indent="-285750" defTabSz="280415">
              <a:spcBef>
                <a:spcPts val="100"/>
              </a:spcBef>
              <a:buSzPct val="110000"/>
              <a:buFont typeface="Wingdings" charset="2"/>
              <a:buChar char="²"/>
              <a:defRPr sz="1800" i="0">
                <a:solidFill>
                  <a:srgbClr val="000000"/>
                </a:solidFill>
                <a:effectLst/>
              </a:defRPr>
            </a:pPr>
            <a:r>
              <a:rPr sz="1800" b="1" dirty="0">
                <a:solidFill>
                  <a:srgbClr val="052E64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The Southern Manifesto - Southern Congressmen argued the Supreme Court overstepped its power</a:t>
            </a:r>
          </a:p>
          <a:p>
            <a:pPr marL="889254" lvl="3" indent="-285750" defTabSz="280415">
              <a:spcBef>
                <a:spcPts val="1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1800" b="1" dirty="0">
                <a:solidFill>
                  <a:srgbClr val="052E64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Little Rock Nine:</a:t>
            </a:r>
          </a:p>
          <a:p>
            <a:pPr marL="1090422" lvl="4" indent="-285750" defTabSz="280415">
              <a:spcBef>
                <a:spcPts val="100"/>
              </a:spcBef>
              <a:buSzPct val="110000"/>
              <a:buFont typeface="Wingdings" charset="2"/>
              <a:buChar char="²"/>
              <a:defRPr sz="1800" i="0">
                <a:solidFill>
                  <a:srgbClr val="000000"/>
                </a:solidFill>
                <a:effectLst/>
              </a:defRPr>
            </a:pPr>
            <a:r>
              <a:rPr sz="1800" b="1" dirty="0">
                <a:solidFill>
                  <a:srgbClr val="052E64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Eisenhower used troops to protect 9 black students at Little Rock High School </a:t>
            </a:r>
          </a:p>
        </p:txBody>
      </p:sp>
      <p:pic>
        <p:nvPicPr>
          <p:cNvPr id="56" name="101st_Airborne_at_Little_Rock_Central_High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07697" y="6011623"/>
            <a:ext cx="2147362" cy="2806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512" y="2863564"/>
            <a:ext cx="2540000" cy="297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7697" y="2863564"/>
            <a:ext cx="2240969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1535" y="6011623"/>
            <a:ext cx="2776977" cy="280685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2333079" y="749300"/>
            <a:ext cx="8372744" cy="1651000"/>
          </a:xfrm>
          <a:prstGeom prst="rect">
            <a:avLst/>
          </a:prstGeom>
        </p:spPr>
        <p:txBody>
          <a:bodyPr/>
          <a:lstStyle>
            <a:lvl1pPr defTabSz="443991">
              <a:defRPr sz="5168">
                <a:effectLst>
                  <a:outerShdw blurRad="9652" dist="9652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168" dirty="0">
                <a:solidFill>
                  <a:srgbClr val="052E64"/>
                </a:solidFill>
                <a:effectLst>
                  <a:outerShdw blurRad="9652" dist="9652" dir="16200000" rotWithShape="0">
                    <a:srgbClr val="000000">
                      <a:alpha val="50000"/>
                    </a:srgbClr>
                  </a:outerShdw>
                </a:effectLst>
                <a:latin typeface="Matura MT Script Capitals"/>
                <a:cs typeface="Matura MT Script Capitals"/>
              </a:rPr>
              <a:t>Forging a Protest Movement, 1955 - 1965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xfrm>
            <a:off x="6876939" y="2984500"/>
            <a:ext cx="5391460" cy="595491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defTabSz="262889">
              <a:spcBef>
                <a:spcPts val="1200"/>
              </a:spcBef>
              <a:buSzPct val="110000"/>
              <a:buFont typeface="Wingdings" charset="2"/>
              <a:buChar char="q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C13030"/>
                </a:solidFill>
                <a:effectLst>
                  <a:outerShdw blurRad="11430" dist="5715" dir="5400000" rotWithShape="0">
                    <a:srgbClr val="FFFFFF"/>
                  </a:outerShdw>
                </a:effectLst>
              </a:rPr>
              <a:t>Legislating Civil Rights, 1963 - 1965</a:t>
            </a:r>
          </a:p>
          <a:p>
            <a:pPr marL="474345" lvl="1" indent="-285750" defTabSz="262889">
              <a:spcBef>
                <a:spcPts val="1200"/>
              </a:spcBef>
              <a:buSzPct val="110000"/>
              <a:buFont typeface="Wingdings" charset="2"/>
              <a:buChar char="u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347DA3"/>
                </a:solidFill>
                <a:effectLst>
                  <a:outerShdw blurRad="11430" dist="5715" dir="5400000" rotWithShape="0">
                    <a:srgbClr val="FFFFFF"/>
                  </a:outerShdw>
                </a:effectLst>
              </a:rPr>
              <a:t>The Battle for Birmingham: </a:t>
            </a:r>
          </a:p>
          <a:p>
            <a:pPr marL="662940" lvl="2" indent="-285750" defTabSz="262889">
              <a:spcBef>
                <a:spcPts val="12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052E64">
                    <a:alpha val="80000"/>
                  </a:srgbClr>
                </a:solidFill>
                <a:effectLst>
                  <a:outerShdw blurRad="11430" dist="5715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Eugene “Call me Bull” Connor - ordered the police to use force against protestors</a:t>
            </a:r>
          </a:p>
          <a:p>
            <a:pPr marL="851535" lvl="3" indent="-285750" defTabSz="262889">
              <a:spcBef>
                <a:spcPts val="12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052E64">
                    <a:alpha val="80000"/>
                  </a:srgbClr>
                </a:solidFill>
                <a:effectLst>
                  <a:outerShdw blurRad="11430" dist="5715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Images appeared in newspapers and tv</a:t>
            </a:r>
          </a:p>
          <a:p>
            <a:pPr marL="662940" lvl="2" indent="-285750" defTabSz="262889">
              <a:spcBef>
                <a:spcPts val="12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052E64">
                    <a:alpha val="80000"/>
                  </a:srgbClr>
                </a:solidFill>
                <a:effectLst>
                  <a:outerShdw blurRad="11430" dist="5715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Letter from a Birmingham Jail</a:t>
            </a:r>
          </a:p>
          <a:p>
            <a:pPr marL="851535" lvl="3" indent="-285750" defTabSz="262889">
              <a:spcBef>
                <a:spcPts val="12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052E64">
                    <a:alpha val="80000"/>
                  </a:srgbClr>
                </a:solidFill>
                <a:effectLst>
                  <a:outerShdw blurRad="11430" dist="5715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MLK justified his approach - inspired by Gandhi and Jesus</a:t>
            </a:r>
          </a:p>
          <a:p>
            <a:pPr marL="662940" lvl="2" indent="-285750" defTabSz="262889">
              <a:spcBef>
                <a:spcPts val="12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052E64">
                    <a:alpha val="80000"/>
                  </a:srgbClr>
                </a:solidFill>
                <a:effectLst>
                  <a:outerShdw blurRad="11430" dist="5715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George Wallace tried to prevent black students from the University of </a:t>
            </a:r>
            <a:r>
              <a:rPr sz="2000" b="1" dirty="0" smtClean="0">
                <a:solidFill>
                  <a:srgbClr val="052E64">
                    <a:alpha val="80000"/>
                  </a:srgbClr>
                </a:solidFill>
                <a:effectLst>
                  <a:outerShdw blurRad="11430" dist="5715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Alabama</a:t>
            </a:r>
            <a:endParaRPr sz="2000" b="1" dirty="0">
              <a:solidFill>
                <a:srgbClr val="052E64">
                  <a:alpha val="80000"/>
                </a:srgbClr>
              </a:solidFill>
              <a:effectLst>
                <a:outerShdw blurRad="11430" dist="5715" dir="5400000" rotWithShape="0">
                  <a:srgbClr val="FFFFFF"/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60" name="Bull_Connor_(1960)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5496" y="3309404"/>
            <a:ext cx="2615307" cy="2081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350" y="5861097"/>
            <a:ext cx="2298700" cy="30012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729" y="6039848"/>
            <a:ext cx="2198293" cy="28225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0803" y="2984500"/>
            <a:ext cx="3263900" cy="2489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>
                <a:solidFill>
                  <a:srgbClr val="052E64"/>
                </a:solidFill>
                <a:effectLst>
                  <a:outerShdw blurRad="9652" dist="9652" dir="16200000" rotWithShape="0">
                    <a:srgbClr val="000000">
                      <a:alpha val="50000"/>
                    </a:srgbClr>
                  </a:outerShdw>
                </a:effectLst>
                <a:latin typeface="Matura MT Script Capitals"/>
                <a:cs typeface="Matura MT Script Capitals"/>
              </a:rPr>
              <a:t>Forging a Protest Movement, 1955 - 1965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308" y="3179856"/>
            <a:ext cx="5362320" cy="5787031"/>
          </a:xfrm>
        </p:spPr>
        <p:txBody>
          <a:bodyPr>
            <a:normAutofit fontScale="92500" lnSpcReduction="20000"/>
          </a:bodyPr>
          <a:lstStyle/>
          <a:p>
            <a:pPr marL="474345" lvl="1" indent="-285750" defTabSz="262889">
              <a:spcBef>
                <a:spcPts val="1200"/>
              </a:spcBef>
              <a:buSzPct val="110000"/>
              <a:buFont typeface="Wingdings" charset="2"/>
              <a:buChar char="u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400" b="1" dirty="0">
                <a:solidFill>
                  <a:srgbClr val="347DA3"/>
                </a:solidFill>
                <a:effectLst>
                  <a:outerShdw blurRad="11430" dist="5715" dir="5400000" rotWithShape="0">
                    <a:srgbClr val="FFFFFF"/>
                  </a:outerShdw>
                </a:effectLst>
              </a:rPr>
              <a:t>The March on Washington and the Civil Rights Act:</a:t>
            </a:r>
          </a:p>
          <a:p>
            <a:pPr marL="662940" lvl="2" indent="-285750" defTabSz="262889">
              <a:spcBef>
                <a:spcPts val="12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400" b="1" dirty="0">
                <a:solidFill>
                  <a:srgbClr val="052E64"/>
                </a:solidFill>
                <a:effectLst>
                  <a:outerShdw blurRad="11430" dist="5715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August, 1963 - King, one of many speakers, delivered his famous “I Have a Dream” speech</a:t>
            </a:r>
          </a:p>
          <a:p>
            <a:pPr marL="851535" lvl="3" indent="-285750" defTabSz="262889">
              <a:spcBef>
                <a:spcPts val="12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400" b="1" dirty="0">
                <a:solidFill>
                  <a:srgbClr val="052E64"/>
                </a:solidFill>
                <a:effectLst>
                  <a:outerShdw blurRad="11430" dist="5715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250,000 in attendance</a:t>
            </a:r>
          </a:p>
          <a:p>
            <a:pPr marL="662940" lvl="2" indent="-285750" defTabSz="262889">
              <a:spcBef>
                <a:spcPts val="12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400" b="1" dirty="0">
                <a:solidFill>
                  <a:srgbClr val="052E64"/>
                </a:solidFill>
                <a:effectLst>
                  <a:outerShdw blurRad="11430" dist="5715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***Civil Rights Act of 1964 - Specifically mentioned in the new curriculum***</a:t>
            </a:r>
          </a:p>
          <a:p>
            <a:pPr marL="851535" lvl="3" indent="-285750" defTabSz="262889">
              <a:spcBef>
                <a:spcPts val="12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400" b="1" dirty="0">
                <a:solidFill>
                  <a:srgbClr val="052E64"/>
                </a:solidFill>
                <a:effectLst>
                  <a:outerShdw blurRad="11430" dist="5715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Outlawed discrimination based on race, sex, origin, and religion</a:t>
            </a:r>
          </a:p>
          <a:p>
            <a:pPr marL="851535" lvl="3" indent="-285750" defTabSz="262889">
              <a:spcBef>
                <a:spcPts val="12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400" b="1" dirty="0">
                <a:solidFill>
                  <a:srgbClr val="052E64"/>
                </a:solidFill>
                <a:effectLst>
                  <a:outerShdw blurRad="11430" dist="5715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Government could cut off </a:t>
            </a:r>
            <a:r>
              <a:rPr lang="en-US" sz="2400" b="1" dirty="0" smtClean="0">
                <a:solidFill>
                  <a:srgbClr val="052E64"/>
                </a:solidFill>
                <a:effectLst>
                  <a:outerShdw blurRad="11430" dist="5715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funding </a:t>
            </a:r>
            <a:r>
              <a:rPr lang="en-US" sz="2400" b="1" dirty="0">
                <a:solidFill>
                  <a:srgbClr val="052E64"/>
                </a:solidFill>
                <a:effectLst>
                  <a:outerShdw blurRad="11430" dist="5715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where discrimination occurred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haveadreamMarine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11528" y="6002214"/>
            <a:ext cx="4556151" cy="2767108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114" y="3179856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918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A3BFC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1" u="none" strike="noStrike" cap="none" spc="0" normalizeH="0" baseline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blurRad="25400" dist="12700" dir="5400000" rotWithShape="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roccan">
  <a:themeElements>
    <a:clrScheme name="Moroccan">
      <a:dk1>
        <a:srgbClr val="000000"/>
      </a:dk1>
      <a:lt1>
        <a:srgbClr val="FFFFFF"/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A3BFC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1" u="none" strike="noStrike" cap="none" spc="0" normalizeH="0" baseline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blurRad="25400" dist="12700" dir="5400000" rotWithShape="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1254</Words>
  <Application>Microsoft Macintosh PowerPoint</Application>
  <PresentationFormat>Custom</PresentationFormat>
  <Paragraphs>152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Moroccan</vt:lpstr>
      <vt:lpstr>America’s History Chapter 27 </vt:lpstr>
      <vt:lpstr>The Emerging Civil Rights Struggle, 1941 - 1957</vt:lpstr>
      <vt:lpstr>The Emerging Civil Rights Struggle, 1941 - 1957</vt:lpstr>
      <vt:lpstr>The Emerging Civil Rights Struggle, 1941 - 1957</vt:lpstr>
      <vt:lpstr>The Emerging Civil Rights Struggle, 1941 - 1957</vt:lpstr>
      <vt:lpstr>The Emerging Civil Rights Struggle, 1941 - 1957</vt:lpstr>
      <vt:lpstr>The Emerging Civil Rights Struggle, 1941 - 1957</vt:lpstr>
      <vt:lpstr>Forging a Protest Movement, 1955 - 1965</vt:lpstr>
      <vt:lpstr>Forging a Protest Movement, 1955 - 1965</vt:lpstr>
      <vt:lpstr>Forging a Protest Movement, 1955 - 1965</vt:lpstr>
      <vt:lpstr>Forging a Protest Movement, 1955 - 1965</vt:lpstr>
      <vt:lpstr>Beyond Civil Rights, 1966 - 1973</vt:lpstr>
      <vt:lpstr>Beyond Civil Rights, 1966 - 1973</vt:lpstr>
      <vt:lpstr>Beyond Civil Rights, 1966 - 1973</vt:lpstr>
      <vt:lpstr>Beyond Civil Rights, 1966 - 1973</vt:lpstr>
      <vt:lpstr>Beyond Civil Rights, 1966 - 1973</vt:lpstr>
      <vt:lpstr>Beyond Civil Rights, 1966 - 1973</vt:lpstr>
      <vt:lpstr>Beyond Civil Rights, 1966 - 1973</vt:lpstr>
      <vt:lpstr>The Recap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America’s History, 8th Edition</dc:title>
  <cp:lastModifiedBy>Barbara Myers</cp:lastModifiedBy>
  <cp:revision>20</cp:revision>
  <dcterms:modified xsi:type="dcterms:W3CDTF">2016-01-02T07:57:47Z</dcterms:modified>
</cp:coreProperties>
</file>